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36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07BCB3E-7E88-49EE-95F3-17C288DA06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FA6859FB-3A0A-4F44-80DE-A4455798AF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5AFBC8D-0D34-48A3-A93A-EDD2AB1C1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2AD3-3AB6-40CD-879C-C26971CFBF29}" type="datetimeFigureOut">
              <a:rPr lang="el-GR" smtClean="0"/>
              <a:t>28/11/24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ECF2484-2FE5-489F-993A-2F91C1FA9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E9D4D07-4E52-4360-A431-2DBA6A49F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EBF5-3747-4830-9002-7A9CBF6121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00000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910EDE8-84E2-49FF-B4E0-8C73D106C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D22F49D-0FA6-459C-A42E-197FAB7186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658F872-C511-4741-8DF3-04E5DA45F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2AD3-3AB6-40CD-879C-C26971CFBF29}" type="datetimeFigureOut">
              <a:rPr lang="el-GR" smtClean="0"/>
              <a:t>28/11/24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59795B0-556F-47D5-B018-F5CF0CF0C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F891A0B-3438-41C0-BBE0-708C4FAA9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EBF5-3747-4830-9002-7A9CBF6121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40035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8DB0B31-3641-4129-B1DD-1B9A80CFF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F6B3387-FAAF-4D36-85BB-2847439589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25A24DF-17AE-4213-9D49-0675B6116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2AD3-3AB6-40CD-879C-C26971CFBF29}" type="datetimeFigureOut">
              <a:rPr lang="el-GR" smtClean="0"/>
              <a:t>28/11/24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F7EC55D-FAC2-4146-AB0D-0B0B3162F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FA01E84-55BE-4861-BF16-9840591D2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EBF5-3747-4830-9002-7A9CBF6121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2238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CB7EEC-09D4-4825-A538-F5A546EE8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890F542-5EC8-419A-918B-8356649AD5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28F2354-8B6F-4670-AEB3-577D120EF1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B8BA234-B94D-46A4-BFE1-5E5BBA205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2AD3-3AB6-40CD-879C-C26971CFBF29}" type="datetimeFigureOut">
              <a:rPr lang="el-GR" smtClean="0"/>
              <a:t>28/11/24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7E1CEC0-63F5-48DC-8DA3-4C9CE44FE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8A7B3C23-D568-4730-AD06-7F07C8997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EBF5-3747-4830-9002-7A9CBF6121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690507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86D0B43-7631-4261-97C3-FAFCAE7B7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63B2800-AC61-463D-9C46-D78F10FE6F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EC2CC86-38D7-4554-AB78-ED7FB4D4EB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21C0C45C-150A-433A-B69F-F4E4635B6E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7E104046-9FB0-4162-9D2E-B441F572C3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5357DE1-9449-44DF-9905-BA2E7E2F6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2AD3-3AB6-40CD-879C-C26971CFBF29}" type="datetimeFigureOut">
              <a:rPr lang="el-GR" smtClean="0"/>
              <a:t>28/11/24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747CAFC6-ADBF-4F85-8416-8D6477C1D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666AF393-BA47-49D1-9DF5-C53BD5FFB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EBF5-3747-4830-9002-7A9CBF6121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35386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7585F57-CD3C-4A0E-9949-62D0F5E2F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99F92723-B10D-44C4-8004-C5CC894F5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2AD3-3AB6-40CD-879C-C26971CFBF29}" type="datetimeFigureOut">
              <a:rPr lang="el-GR" smtClean="0"/>
              <a:t>28/11/24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685C5A33-20BF-431D-8177-77B7B8BA6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4D9E5BD-8756-4F45-9D44-F8459C06A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EBF5-3747-4830-9002-7A9CBF6121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795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FC74EBCF-985A-48E9-B1C9-5C2B697DF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2AD3-3AB6-40CD-879C-C26971CFBF29}" type="datetimeFigureOut">
              <a:rPr lang="el-GR" smtClean="0"/>
              <a:t>28/11/24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7CEA2B98-E5A3-4D70-9EAF-5763E6966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FFB5D44C-0E7F-4392-8FC5-E653E5CCC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EBF5-3747-4830-9002-7A9CBF6121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7761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CE70F3-F3FA-420B-8527-8F99FE8EF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3DD7A7A-9B86-48B1-B1CF-203646A8B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53CC36DB-6A02-4DBB-8C3F-EE08AC385B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0FDCCE8-49E7-4068-AC8C-EA63FB490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2AD3-3AB6-40CD-879C-C26971CFBF29}" type="datetimeFigureOut">
              <a:rPr lang="el-GR" smtClean="0"/>
              <a:t>28/11/24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56F7213-9E52-4638-A83C-582B7C10C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660C12A-315A-4EE8-9978-5BC62B8AF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EBF5-3747-4830-9002-7A9CBF6121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441963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4251C12-7C20-49CF-BDEC-8D22773B6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58595B42-66BC-4A18-AF1A-FBB45C2D0D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88FC1683-FF3B-49B9-98DF-0A4266FC7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314EFEB-1117-41B9-8C1D-138AEDF24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2AD3-3AB6-40CD-879C-C26971CFBF29}" type="datetimeFigureOut">
              <a:rPr lang="el-GR" smtClean="0"/>
              <a:t>28/11/24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4E2DC396-E88C-421F-A08F-4DC8007D9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C44C57B-2640-4322-8F86-9149E8C18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EBF5-3747-4830-9002-7A9CBF6121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0068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83D0266-B536-4E90-A210-5BCDD08A4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BB77E8CF-99A1-400D-84AF-168E5477D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0A7D310-A3AB-4949-AEA6-1DF5C0325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2AD3-3AB6-40CD-879C-C26971CFBF29}" type="datetimeFigureOut">
              <a:rPr lang="el-GR" smtClean="0"/>
              <a:t>28/11/24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AC8B392-87BE-486F-ADE9-13F64581A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33DCFCA-D619-4862-87B1-51AB1674D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EBF5-3747-4830-9002-7A9CBF6121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76259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21ED7AF1-65FE-4160-BFD1-03E864E119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E942501E-180C-446F-8B26-90AD80529F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B648044-A6F3-4FED-BC81-D3E6CC2B7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A2AD3-3AB6-40CD-879C-C26971CFBF29}" type="datetimeFigureOut">
              <a:rPr lang="el-GR" smtClean="0"/>
              <a:t>28/11/24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942B2A4-1BB3-4A6E-83FE-7ABEAE712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90D9B60-2439-4F2D-BF2C-820492A27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60EBF5-3747-4830-9002-7A9CBF6121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51368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25A03B4-36EC-45AB-9CF4-DD8C34054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37D9F6E-F750-4D01-B5B4-1DE318F10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1B4AC0E-2F12-49CD-883D-AADE01CCBE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A2AD3-3AB6-40CD-879C-C26971CFBF29}" type="datetimeFigureOut">
              <a:rPr lang="el-GR" smtClean="0"/>
              <a:t>28/11/24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8A4B1EF2-6A6C-4929-B9B2-5CC59621B6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3CB0623-24D1-406C-B725-87675674D4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0EBF5-3747-4830-9002-7A9CBF6121E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53488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>
            <a:extLst>
              <a:ext uri="{FF2B5EF4-FFF2-40B4-BE49-F238E27FC236}">
                <a16:creationId xmlns:a16="http://schemas.microsoft.com/office/drawing/2014/main" id="{AF452FA3-E9DA-47EF-9C56-63111839B7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989" y="-517359"/>
            <a:ext cx="13453979" cy="7567863"/>
          </a:xfrm>
          <a:prstGeom prst="rect">
            <a:avLst/>
          </a:prstGeom>
          <a:solidFill>
            <a:schemeClr val="tx1"/>
          </a:solidFill>
        </p:spPr>
      </p:pic>
      <p:graphicFrame>
        <p:nvGraphicFramePr>
          <p:cNvPr id="2" name="Πίνακας 1">
            <a:extLst>
              <a:ext uri="{FF2B5EF4-FFF2-40B4-BE49-F238E27FC236}">
                <a16:creationId xmlns:a16="http://schemas.microsoft.com/office/drawing/2014/main" id="{CA4C6258-522F-290E-08A6-9B96449FD4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7124129"/>
              </p:ext>
            </p:extLst>
          </p:nvPr>
        </p:nvGraphicFramePr>
        <p:xfrm>
          <a:off x="399047" y="-414589"/>
          <a:ext cx="11393906" cy="47265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2858">
                  <a:extLst>
                    <a:ext uri="{9D8B030D-6E8A-4147-A177-3AD203B41FA5}">
                      <a16:colId xmlns:a16="http://schemas.microsoft.com/office/drawing/2014/main" val="3531221644"/>
                    </a:ext>
                  </a:extLst>
                </a:gridCol>
                <a:gridCol w="799852">
                  <a:extLst>
                    <a:ext uri="{9D8B030D-6E8A-4147-A177-3AD203B41FA5}">
                      <a16:colId xmlns:a16="http://schemas.microsoft.com/office/drawing/2014/main" val="2761170130"/>
                    </a:ext>
                  </a:extLst>
                </a:gridCol>
                <a:gridCol w="1424239">
                  <a:extLst>
                    <a:ext uri="{9D8B030D-6E8A-4147-A177-3AD203B41FA5}">
                      <a16:colId xmlns:a16="http://schemas.microsoft.com/office/drawing/2014/main" val="3144132304"/>
                    </a:ext>
                  </a:extLst>
                </a:gridCol>
                <a:gridCol w="3764547">
                  <a:extLst>
                    <a:ext uri="{9D8B030D-6E8A-4147-A177-3AD203B41FA5}">
                      <a16:colId xmlns:a16="http://schemas.microsoft.com/office/drawing/2014/main" val="4214151193"/>
                    </a:ext>
                  </a:extLst>
                </a:gridCol>
                <a:gridCol w="2169400">
                  <a:extLst>
                    <a:ext uri="{9D8B030D-6E8A-4147-A177-3AD203B41FA5}">
                      <a16:colId xmlns:a16="http://schemas.microsoft.com/office/drawing/2014/main" val="1474346943"/>
                    </a:ext>
                  </a:extLst>
                </a:gridCol>
                <a:gridCol w="1597426">
                  <a:extLst>
                    <a:ext uri="{9D8B030D-6E8A-4147-A177-3AD203B41FA5}">
                      <a16:colId xmlns:a16="http://schemas.microsoft.com/office/drawing/2014/main" val="2855894712"/>
                    </a:ext>
                  </a:extLst>
                </a:gridCol>
                <a:gridCol w="1075584">
                  <a:extLst>
                    <a:ext uri="{9D8B030D-6E8A-4147-A177-3AD203B41FA5}">
                      <a16:colId xmlns:a16="http://schemas.microsoft.com/office/drawing/2014/main" val="972618415"/>
                    </a:ext>
                  </a:extLst>
                </a:gridCol>
              </a:tblGrid>
              <a:tr h="255501">
                <a:tc gridSpan="7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l-GR" sz="900" kern="100" spc="100" dirty="0">
                          <a:effectLst/>
                        </a:rPr>
                        <a:t>ΑΡΣΑΚΕΙΟ ΓΥΜΝΑΣΙΟ ΘΕΣΣΑΛΟΝΙΚΗΣ / ΕΚΠΑΙΔΕΥΤΙΚΑ ΠΡΟΓΡΑΜΜΑΤΑ ΣΧΟΛΙΚΩΝ ΔΡΑΣΤΗΡΙΟΤΗΤΩΝ / ΣΧΟΛΙΚΟ ΕΤΟΣ 2024-25</a:t>
                      </a:r>
                      <a:endParaRPr lang="el-GR" sz="11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462067"/>
                  </a:ext>
                </a:extLst>
              </a:tr>
              <a:tr h="256620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α.α.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Τμήμα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Είδος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</a:rPr>
                        <a:t>Τίτλος Προγράμματος</a:t>
                      </a:r>
                      <a:endParaRPr lang="el-GR" sz="11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Συντονιστής καθηγητής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Συμμετέχοντες καθηγητές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Αριθμός Μαθητών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extLst>
                  <a:ext uri="{0D108BD9-81ED-4DB2-BD59-A6C34878D82A}">
                    <a16:rowId xmlns:a16="http://schemas.microsoft.com/office/drawing/2014/main" val="2745085500"/>
                  </a:ext>
                </a:extLst>
              </a:tr>
              <a:tr h="411953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1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Α1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</a:rPr>
                        <a:t>Πολιτιστικό</a:t>
                      </a:r>
                      <a:endParaRPr lang="el-GR" sz="11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  <a:tabLst>
                          <a:tab pos="5829300" algn="l"/>
                        </a:tabLst>
                      </a:pPr>
                      <a:r>
                        <a:rPr lang="el-GR" sz="900" kern="100" dirty="0">
                          <a:effectLst/>
                        </a:rPr>
                        <a:t>« Εντάσσω την αναπηρία - Βελτιώνω το μέλλον - Ευ </a:t>
                      </a:r>
                      <a:r>
                        <a:rPr lang="el-GR" sz="900" kern="100" dirty="0" err="1">
                          <a:effectLst/>
                        </a:rPr>
                        <a:t>αγωνίζεσθαι</a:t>
                      </a:r>
                      <a:r>
                        <a:rPr lang="el-GR" sz="900" kern="100" dirty="0">
                          <a:effectLst/>
                        </a:rPr>
                        <a:t>»</a:t>
                      </a:r>
                      <a:endParaRPr lang="el-GR" sz="11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Παναγιώτης Μπεζανάς 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Βασίλης Μαθάς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24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extLst>
                  <a:ext uri="{0D108BD9-81ED-4DB2-BD59-A6C34878D82A}">
                    <a16:rowId xmlns:a16="http://schemas.microsoft.com/office/drawing/2014/main" val="1642457059"/>
                  </a:ext>
                </a:extLst>
              </a:tr>
              <a:tr h="411953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110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Α1</a:t>
                      </a: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900" kern="100" dirty="0">
                          <a:effectLst/>
                        </a:rPr>
                        <a:t>Πολιτιστικό</a:t>
                      </a:r>
                      <a:endParaRPr lang="el-GR" sz="9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  <a:tabLst>
                          <a:tab pos="5829300" algn="l"/>
                        </a:tabLst>
                      </a:pPr>
                      <a:r>
                        <a:rPr lang="el-GR" sz="90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«Έχω και εγώ τον δικό μου ήρωα»</a:t>
                      </a: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Σωσσάνα Καρανάσιου</a:t>
                      </a: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Θεόδωρος Σπανός</a:t>
                      </a: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Βασιλική </a:t>
                      </a:r>
                      <a:r>
                        <a:rPr lang="el-GR" sz="900" kern="1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Κωσταρά</a:t>
                      </a:r>
                      <a:endParaRPr lang="el-GR" sz="9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4972" marR="64972" marT="0" marB="0" anchor="ctr"/>
                </a:tc>
                <a:extLst>
                  <a:ext uri="{0D108BD9-81ED-4DB2-BD59-A6C34878D82A}">
                    <a16:rowId xmlns:a16="http://schemas.microsoft.com/office/drawing/2014/main" val="2980630971"/>
                  </a:ext>
                </a:extLst>
              </a:tr>
              <a:tr h="375425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l-GR" sz="11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Α2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Περιβαλλοντικό 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0">
                          <a:effectLst/>
                        </a:rPr>
                        <a:t> </a:t>
                      </a:r>
                      <a:r>
                        <a:rPr lang="el-GR" sz="900" kern="100" spc="-5">
                          <a:effectLst/>
                        </a:rPr>
                        <a:t>«Βιώσιμη βρώση» 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Στέλλα Σαρμή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Χριστίνα Φόρστερ</a:t>
                      </a:r>
                      <a:endParaRPr lang="el-GR" sz="1100" kern="100">
                        <a:effectLst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Άννα Διαμαντίδου 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24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extLst>
                  <a:ext uri="{0D108BD9-81ED-4DB2-BD59-A6C34878D82A}">
                    <a16:rowId xmlns:a16="http://schemas.microsoft.com/office/drawing/2014/main" val="1688778273"/>
                  </a:ext>
                </a:extLst>
              </a:tr>
              <a:tr h="223422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l-GR" sz="11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Α2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Πολιτιστικό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0" dirty="0">
                          <a:effectLst/>
                        </a:rPr>
                        <a:t>«Φτιάχνω τον δικό μου Ξυπόλητο ήρωα»</a:t>
                      </a:r>
                      <a:endParaRPr lang="el-GR" sz="11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Μαρία Φωτίου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Εμμανουήλ Γεωργάκας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24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extLst>
                  <a:ext uri="{0D108BD9-81ED-4DB2-BD59-A6C34878D82A}">
                    <a16:rowId xmlns:a16="http://schemas.microsoft.com/office/drawing/2014/main" val="3150367289"/>
                  </a:ext>
                </a:extLst>
              </a:tr>
              <a:tr h="223422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l-GR" sz="11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Α3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Πολιτιστικό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marL="6350" indent="-6350" algn="ctr">
                        <a:spcAft>
                          <a:spcPts val="1000"/>
                        </a:spcAft>
                      </a:pPr>
                      <a:r>
                        <a:rPr lang="el-GR" sz="900" kern="0">
                          <a:effectLst/>
                        </a:rPr>
                        <a:t>«Ο δικός μας ήρωας»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Παναγιώτα Νανά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Βασιλική Αργυροπούλου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23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extLst>
                  <a:ext uri="{0D108BD9-81ED-4DB2-BD59-A6C34878D82A}">
                    <a16:rowId xmlns:a16="http://schemas.microsoft.com/office/drawing/2014/main" val="162189341"/>
                  </a:ext>
                </a:extLst>
              </a:tr>
              <a:tr h="223422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l-GR" sz="11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Β1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Περιβαλλοντικό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  <a:tabLst>
                          <a:tab pos="5829300" algn="l"/>
                        </a:tabLst>
                      </a:pPr>
                      <a:r>
                        <a:rPr lang="el-GR" sz="900" kern="100" spc="-5" dirty="0">
                          <a:effectLst/>
                        </a:rPr>
                        <a:t>«</a:t>
                      </a:r>
                      <a:r>
                        <a:rPr lang="el-GR" sz="900" kern="100" spc="-5" dirty="0" err="1">
                          <a:effectLst/>
                        </a:rPr>
                        <a:t>Βιομιμητισμός</a:t>
                      </a:r>
                      <a:r>
                        <a:rPr lang="el-GR" sz="900" kern="100" spc="-5" dirty="0">
                          <a:effectLst/>
                        </a:rPr>
                        <a:t>: όταν ο άνθρωπος μιμείται τη φύση»</a:t>
                      </a:r>
                      <a:endParaRPr lang="el-GR" sz="11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Άννα Διαμαντίδου 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Ευανθία Τσιριγώτη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27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extLst>
                  <a:ext uri="{0D108BD9-81ED-4DB2-BD59-A6C34878D82A}">
                    <a16:rowId xmlns:a16="http://schemas.microsoft.com/office/drawing/2014/main" val="3160409748"/>
                  </a:ext>
                </a:extLst>
              </a:tr>
              <a:tr h="223422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l-GR" sz="11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Β3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Πολιτιστικό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marL="6350" indent="-6350"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Από τη Στερεομετρία στη 3D Δημιουργία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Βασιλική Αργυροπούλου 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Αθανάσιος Τσολάκης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27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extLst>
                  <a:ext uri="{0D108BD9-81ED-4DB2-BD59-A6C34878D82A}">
                    <a16:rowId xmlns:a16="http://schemas.microsoft.com/office/drawing/2014/main" val="2532484276"/>
                  </a:ext>
                </a:extLst>
              </a:tr>
              <a:tr h="375425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l-GR" sz="11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Β</a:t>
                      </a:r>
                      <a:endParaRPr lang="el-GR" sz="1100" kern="100">
                        <a:effectLst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Μεικτό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Πολιτιστικό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  <a:tabLst>
                          <a:tab pos="5829300" algn="l"/>
                        </a:tabLst>
                      </a:pPr>
                      <a:r>
                        <a:rPr lang="el-GR" sz="900" kern="100">
                          <a:effectLst/>
                        </a:rPr>
                        <a:t>«Χωράμε όλοι στο Διάστημα; H Συμπερίληψη στις διαστημικές αποστολές της NASA»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Ελευθερία Κωνσταντινίδου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Σοφία Καρασάββα 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29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extLst>
                  <a:ext uri="{0D108BD9-81ED-4DB2-BD59-A6C34878D82A}">
                    <a16:rowId xmlns:a16="http://schemas.microsoft.com/office/drawing/2014/main" val="193940074"/>
                  </a:ext>
                </a:extLst>
              </a:tr>
              <a:tr h="256620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l-GR" sz="11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Γ1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Πολιτιστικό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«Τα δικαιώματα έχουν και γυναικεία φωνή»  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Ιωάννα Κάλλη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Ιουλία Γάτσου, Στέλλα Σαρμή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26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extLst>
                  <a:ext uri="{0D108BD9-81ED-4DB2-BD59-A6C34878D82A}">
                    <a16:rowId xmlns:a16="http://schemas.microsoft.com/office/drawing/2014/main" val="3469804004"/>
                  </a:ext>
                </a:extLst>
              </a:tr>
              <a:tr h="223422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l-GR" sz="11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Γ2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Αγωγής υγείας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marL="6350" indent="-6350"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«Σκέψεις και γεύσεις στο τραπέζι»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Ευανθία Τσιριγώτη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Στέλλα Σαρμή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26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extLst>
                  <a:ext uri="{0D108BD9-81ED-4DB2-BD59-A6C34878D82A}">
                    <a16:rowId xmlns:a16="http://schemas.microsoft.com/office/drawing/2014/main" val="3155506135"/>
                  </a:ext>
                </a:extLst>
              </a:tr>
              <a:tr h="384929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</a:rPr>
                        <a:t>11</a:t>
                      </a:r>
                      <a:endParaRPr lang="el-GR" sz="11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Γ3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Πολιτιστικό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tabLst>
                          <a:tab pos="5829300" algn="l"/>
                        </a:tabLst>
                      </a:pPr>
                      <a:r>
                        <a:rPr lang="el-GR" sz="900" kern="100">
                          <a:effectLst/>
                        </a:rPr>
                        <a:t>«Μιλώντας με τη Δημοκρατία»: Εργαστήριο φιλαναγνωσίας και δημιουργικής γραφής με αφορμή τις «Μέρες που δακρύζουν» της Αλ. Μητσιάλη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Παναγιώτα Μυτακίδου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Βασιλική Αργυροπούλου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</a:rPr>
                        <a:t>26</a:t>
                      </a:r>
                      <a:endParaRPr lang="el-GR" sz="11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extLst>
                  <a:ext uri="{0D108BD9-81ED-4DB2-BD59-A6C34878D82A}">
                    <a16:rowId xmlns:a16="http://schemas.microsoft.com/office/drawing/2014/main" val="313135218"/>
                  </a:ext>
                </a:extLst>
              </a:tr>
              <a:tr h="375425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</a:rPr>
                        <a:t>12</a:t>
                      </a:r>
                      <a:endParaRPr lang="el-GR" sz="11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Α-Β-Γ</a:t>
                      </a:r>
                      <a:endParaRPr lang="el-GR" sz="1100" kern="100">
                        <a:effectLst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Μεικτό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Πολιτιστικό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Μαθητική ηλεκτρονική εφημερίδα «Νεογράφημα -όταν γράφουν τα νιάτα»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Αλέξανδρος Αλεξίου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Θεόδωρος Σπανός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24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extLst>
                  <a:ext uri="{0D108BD9-81ED-4DB2-BD59-A6C34878D82A}">
                    <a16:rowId xmlns:a16="http://schemas.microsoft.com/office/drawing/2014/main" val="135759705"/>
                  </a:ext>
                </a:extLst>
              </a:tr>
              <a:tr h="375425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</a:rPr>
                        <a:t>13</a:t>
                      </a:r>
                      <a:endParaRPr lang="el-GR" sz="11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Β-Γ</a:t>
                      </a:r>
                      <a:endParaRPr lang="el-GR" sz="1100" kern="100">
                        <a:effectLst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Μεικτό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Πολιτιστικό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  <a:tabLst>
                          <a:tab pos="5829300" algn="l"/>
                        </a:tabLst>
                      </a:pPr>
                      <a:r>
                        <a:rPr lang="el-GR" sz="900" kern="100">
                          <a:effectLst/>
                        </a:rPr>
                        <a:t>«</a:t>
                      </a:r>
                      <a:r>
                        <a:rPr lang="el-GR" sz="900" kern="100" spc="-5">
                          <a:effectLst/>
                        </a:rPr>
                        <a:t>Γίνομαι ενεργός πολίτης: ενημερώνομαι, προβληματίζομαι, πράττω!</a:t>
                      </a:r>
                      <a:r>
                        <a:rPr lang="el-GR" sz="900" kern="100">
                          <a:effectLst/>
                        </a:rPr>
                        <a:t>»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Βασίλειος Μαθάς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Φωτεινή Μαυρίδου</a:t>
                      </a:r>
                      <a:endParaRPr lang="el-GR" sz="1100" kern="100">
                        <a:effectLst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Παναγιώτης Μπεζανάς</a:t>
                      </a:r>
                      <a:endParaRPr lang="el-GR" sz="11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</a:rPr>
                        <a:t>15</a:t>
                      </a:r>
                      <a:endParaRPr lang="el-GR" sz="11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4972" marR="64972" marT="0" marB="0" anchor="ctr"/>
                </a:tc>
                <a:extLst>
                  <a:ext uri="{0D108BD9-81ED-4DB2-BD59-A6C34878D82A}">
                    <a16:rowId xmlns:a16="http://schemas.microsoft.com/office/drawing/2014/main" val="1465669885"/>
                  </a:ext>
                </a:extLst>
              </a:tr>
            </a:tbl>
          </a:graphicData>
        </a:graphic>
      </p:graphicFrame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60080FF6-4D7F-1677-B8B9-5E24F3DF5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8221263"/>
              </p:ext>
            </p:extLst>
          </p:nvPr>
        </p:nvGraphicFramePr>
        <p:xfrm>
          <a:off x="399047" y="4335100"/>
          <a:ext cx="11393907" cy="23594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7283">
                  <a:extLst>
                    <a:ext uri="{9D8B030D-6E8A-4147-A177-3AD203B41FA5}">
                      <a16:colId xmlns:a16="http://schemas.microsoft.com/office/drawing/2014/main" val="635251280"/>
                    </a:ext>
                  </a:extLst>
                </a:gridCol>
                <a:gridCol w="736047">
                  <a:extLst>
                    <a:ext uri="{9D8B030D-6E8A-4147-A177-3AD203B41FA5}">
                      <a16:colId xmlns:a16="http://schemas.microsoft.com/office/drawing/2014/main" val="2143914347"/>
                    </a:ext>
                  </a:extLst>
                </a:gridCol>
                <a:gridCol w="840870">
                  <a:extLst>
                    <a:ext uri="{9D8B030D-6E8A-4147-A177-3AD203B41FA5}">
                      <a16:colId xmlns:a16="http://schemas.microsoft.com/office/drawing/2014/main" val="2031698113"/>
                    </a:ext>
                  </a:extLst>
                </a:gridCol>
                <a:gridCol w="4831016">
                  <a:extLst>
                    <a:ext uri="{9D8B030D-6E8A-4147-A177-3AD203B41FA5}">
                      <a16:colId xmlns:a16="http://schemas.microsoft.com/office/drawing/2014/main" val="3172901075"/>
                    </a:ext>
                  </a:extLst>
                </a:gridCol>
                <a:gridCol w="3466027">
                  <a:extLst>
                    <a:ext uri="{9D8B030D-6E8A-4147-A177-3AD203B41FA5}">
                      <a16:colId xmlns:a16="http://schemas.microsoft.com/office/drawing/2014/main" val="2776735488"/>
                    </a:ext>
                  </a:extLst>
                </a:gridCol>
                <a:gridCol w="1002664">
                  <a:extLst>
                    <a:ext uri="{9D8B030D-6E8A-4147-A177-3AD203B41FA5}">
                      <a16:colId xmlns:a16="http://schemas.microsoft.com/office/drawing/2014/main" val="1944919151"/>
                    </a:ext>
                  </a:extLst>
                </a:gridCol>
              </a:tblGrid>
              <a:tr h="311758">
                <a:tc gridSpan="6"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spc="100" dirty="0">
                          <a:effectLst/>
                        </a:rPr>
                        <a:t>ΑΡΣΑΚΕΙΟ ΓΥΜΝΑΣΙΟ ΘΕΣΣΑΛΟΝΙΚΗΣ / ΕΥΡΩΠΑΪΚΑ ΠΡΟΓΡΑΜΜΑΤΑ / ΣΧΟΛΙΚΟ ΕΤΟΣ 2024-25</a:t>
                      </a:r>
                      <a:endParaRPr lang="el-GR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479349"/>
                  </a:ext>
                </a:extLst>
              </a:tr>
              <a:tr h="311758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α.α.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Τμήμα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</a:rPr>
                        <a:t>Είδος</a:t>
                      </a:r>
                      <a:endParaRPr lang="el-GR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Τίτλος Προγράμματος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Συντονιστές καθηγητές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Αριθμός Μαθητών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9551517"/>
                  </a:ext>
                </a:extLst>
              </a:tr>
              <a:tr h="433988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n-US" sz="900" kern="100">
                          <a:effectLst/>
                        </a:rPr>
                        <a:t>1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Β-Γ</a:t>
                      </a:r>
                      <a:endParaRPr lang="el-GR" sz="1200" kern="100">
                        <a:effectLst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Μεικτό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E-Twinning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n-US" sz="900" kern="100" dirty="0">
                          <a:effectLst/>
                        </a:rPr>
                        <a:t>« “Voices &amp; Rhythms: Exploring music traditions through podcasts”»-</a:t>
                      </a:r>
                      <a:endParaRPr lang="el-GR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</a:rPr>
                        <a:t>Αναστασία Γκίνη, Σταυρίδου Λία</a:t>
                      </a:r>
                      <a:endParaRPr lang="el-GR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Β </a:t>
                      </a:r>
                      <a:endParaRPr lang="el-GR" sz="1200" kern="100">
                        <a:effectLst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Γ 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24149520"/>
                  </a:ext>
                </a:extLst>
              </a:tr>
              <a:tr h="433988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2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Α-Β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E-Twinning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« </a:t>
                      </a:r>
                      <a:r>
                        <a:rPr lang="en-US" sz="900" kern="100">
                          <a:effectLst/>
                        </a:rPr>
                        <a:t>Eco savers</a:t>
                      </a:r>
                      <a:r>
                        <a:rPr lang="el-GR" sz="900" kern="100">
                          <a:effectLst/>
                        </a:rPr>
                        <a:t>»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Αναστασία Γκίνη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Α(25)</a:t>
                      </a:r>
                      <a:endParaRPr lang="el-GR" sz="1200" kern="100">
                        <a:effectLst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Β(10)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06943233"/>
                  </a:ext>
                </a:extLst>
              </a:tr>
              <a:tr h="433988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3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Α-Β-Γ</a:t>
                      </a:r>
                      <a:endParaRPr lang="el-GR" sz="1200" kern="100">
                        <a:effectLst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Μεικτό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E-Twinning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«</a:t>
                      </a:r>
                      <a:r>
                        <a:rPr lang="fr-FR" sz="900" kern="100">
                          <a:effectLst/>
                        </a:rPr>
                        <a:t>De la mythologie grecque aux missions spatiales de la NASA</a:t>
                      </a:r>
                      <a:r>
                        <a:rPr lang="el-GR" sz="900" kern="100">
                          <a:effectLst/>
                        </a:rPr>
                        <a:t>», «Από την ελληνική μυθολογία στις διαστημικές αποστολές της ΝΑ</a:t>
                      </a:r>
                      <a:r>
                        <a:rPr lang="fr-FR" sz="900" kern="100">
                          <a:effectLst/>
                        </a:rPr>
                        <a:t>SA</a:t>
                      </a:r>
                      <a:r>
                        <a:rPr lang="el-GR" sz="900" kern="100">
                          <a:effectLst/>
                        </a:rPr>
                        <a:t>»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 Τζούλια Γάτσου, Σοφία Καρασάββα, Νατάσσα Τόλιου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Β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66849104"/>
                  </a:ext>
                </a:extLst>
              </a:tr>
              <a:tr h="433988"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4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Α-Β-Γ</a:t>
                      </a:r>
                      <a:endParaRPr lang="el-GR" sz="1200" kern="100">
                        <a:effectLst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Μεικτό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E-Twinning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 «Κυκλική Οικονομία: Μάθηση με Στόχο το Βιώσιμο Αύριο» 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el-GR" sz="900" kern="100">
                          <a:effectLst/>
                        </a:rPr>
                        <a:t>Νατάσσα Τόλιου, Βασίλης Μαθάς, Στέλλα Σαρμή, Άννα Διαμαντίδου</a:t>
                      </a:r>
                      <a:endParaRPr lang="el-GR" sz="1200" kern="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</a:rPr>
                        <a:t>Α-Β-Γ</a:t>
                      </a:r>
                      <a:endParaRPr lang="el-GR" sz="1200" kern="100" dirty="0">
                        <a:effectLst/>
                      </a:endParaRPr>
                    </a:p>
                    <a:p>
                      <a:pPr algn="ctr">
                        <a:spcAft>
                          <a:spcPts val="1000"/>
                        </a:spcAft>
                      </a:pPr>
                      <a:r>
                        <a:rPr lang="el-GR" sz="900" kern="100" dirty="0">
                          <a:effectLst/>
                        </a:rPr>
                        <a:t>Μεικτό</a:t>
                      </a:r>
                      <a:endParaRPr lang="el-GR" sz="12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1884967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0952127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402</Words>
  <Application>Microsoft Macintosh PowerPoint</Application>
  <PresentationFormat>Ευρεία οθόνη</PresentationFormat>
  <Paragraphs>142</Paragraphs>
  <Slides>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Θέμα του Office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ΧΡΥΣΟΒΕΡΓΗΣ ΚΩΝ ΝΟΣ</dc:creator>
  <cp:lastModifiedBy>ΧΡΥΣΟΒΕΡΓΗΣ ΚΩΝ ΝΟΣ</cp:lastModifiedBy>
  <cp:revision>7</cp:revision>
  <dcterms:created xsi:type="dcterms:W3CDTF">2023-11-15T09:10:48Z</dcterms:created>
  <dcterms:modified xsi:type="dcterms:W3CDTF">2024-11-28T18:52:46Z</dcterms:modified>
</cp:coreProperties>
</file>