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5" d="100"/>
          <a:sy n="115" d="100"/>
        </p:scale>
        <p:origin x="43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l-GR" smtClean="0"/>
              <a:t>Στυλ κύριου τίτλου</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l-GR" smtClean="0"/>
              <a:t>Στυλ κύριου τίτλου</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l-GR" smtClean="0"/>
              <a:t>Στυλ κύριου τίτλου</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1/15/2024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youtu.be/sOnqjkJTMaA?si=qV2AE5oiii-7xr_g" TargetMode="External"/><Relationship Id="rId2" Type="http://schemas.openxmlformats.org/officeDocument/2006/relationships/hyperlink" Target="https://g.co/kgs/3WBwBH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musicpopsongs.weebly.com/omicroniota-kappaalphalambdaupsilontauepsilonrhoomicroniota-kappaalphalambdalambdaiotatauepsilonchinuepsilonsigma-tauetasigma-piomicronpi-omicronlambdaomeganu-tauomeganu-epsilonpio.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n-US" dirty="0" smtClean="0"/>
              <a:t>POP MUSIC </a:t>
            </a:r>
            <a:endParaRPr lang="el-GR" dirty="0"/>
          </a:p>
        </p:txBody>
      </p:sp>
      <p:sp>
        <p:nvSpPr>
          <p:cNvPr id="3" name="Υπότιτλος 2"/>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540036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92925" y="608067"/>
            <a:ext cx="8911687" cy="1280890"/>
          </a:xfrm>
        </p:spPr>
        <p:txBody>
          <a:bodyPr>
            <a:normAutofit fontScale="90000"/>
          </a:bodyPr>
          <a:lstStyle/>
          <a:p>
            <a:r>
              <a:rPr lang="el-GR" dirty="0" smtClean="0"/>
              <a:t>Τ</a:t>
            </a:r>
            <a:r>
              <a:rPr lang="en-US" dirty="0" smtClean="0"/>
              <a:t>he </a:t>
            </a:r>
            <a:r>
              <a:rPr lang="en-US" dirty="0"/>
              <a:t>characteristics of pop music</a:t>
            </a:r>
            <a:br>
              <a:rPr lang="en-US" dirty="0"/>
            </a:br>
            <a:r>
              <a:rPr lang="en-US" dirty="0"/>
              <a:t/>
            </a:r>
            <a:br>
              <a:rPr lang="en-US" dirty="0"/>
            </a:br>
            <a:endParaRPr lang="el-GR" dirty="0"/>
          </a:p>
        </p:txBody>
      </p:sp>
      <p:sp>
        <p:nvSpPr>
          <p:cNvPr id="3" name="Θέση περιεχομένου 2"/>
          <p:cNvSpPr>
            <a:spLocks noGrp="1"/>
          </p:cNvSpPr>
          <p:nvPr>
            <p:ph idx="1"/>
          </p:nvPr>
        </p:nvSpPr>
        <p:spPr/>
        <p:txBody>
          <a:bodyPr/>
          <a:lstStyle/>
          <a:p>
            <a:r>
              <a:rPr lang="en-US" dirty="0"/>
              <a:t>It is related to light forms of foreign music, or corresponding Greek creations based on the same standards of rhythm and melody (but it should not be confused with the corresponding Greek folk music scene). The term Pop comes from the English term popular, which means popular.</a:t>
            </a:r>
          </a:p>
          <a:p>
            <a:r>
              <a:rPr lang="en-US" dirty="0"/>
              <a:t>Some of the most common themes it addresses are emotions and romantic love. The main musical instruments used are classical guitar, electric guitar, harmonium and drums.</a:t>
            </a:r>
          </a:p>
          <a:p>
            <a:endParaRPr lang="en-US" dirty="0"/>
          </a:p>
        </p:txBody>
      </p:sp>
      <p:pic>
        <p:nvPicPr>
          <p:cNvPr id="4" name="Εικόνα 3"/>
          <p:cNvPicPr>
            <a:picLocks noChangeAspect="1"/>
          </p:cNvPicPr>
          <p:nvPr/>
        </p:nvPicPr>
        <p:blipFill>
          <a:blip r:embed="rId2"/>
          <a:stretch>
            <a:fillRect/>
          </a:stretch>
        </p:blipFill>
        <p:spPr>
          <a:xfrm>
            <a:off x="545933" y="3371850"/>
            <a:ext cx="1314450" cy="3486150"/>
          </a:xfrm>
          <a:prstGeom prst="rect">
            <a:avLst/>
          </a:prstGeom>
        </p:spPr>
      </p:pic>
      <p:pic>
        <p:nvPicPr>
          <p:cNvPr id="5" name="Εικόνα 4"/>
          <p:cNvPicPr>
            <a:picLocks noChangeAspect="1"/>
          </p:cNvPicPr>
          <p:nvPr/>
        </p:nvPicPr>
        <p:blipFill>
          <a:blip r:embed="rId3"/>
          <a:stretch>
            <a:fillRect/>
          </a:stretch>
        </p:blipFill>
        <p:spPr>
          <a:xfrm>
            <a:off x="6725151" y="4208252"/>
            <a:ext cx="1885950" cy="2419350"/>
          </a:xfrm>
          <a:prstGeom prst="rect">
            <a:avLst/>
          </a:prstGeom>
        </p:spPr>
      </p:pic>
      <p:pic>
        <p:nvPicPr>
          <p:cNvPr id="6" name="Εικόνα 5"/>
          <p:cNvPicPr>
            <a:picLocks noChangeAspect="1"/>
          </p:cNvPicPr>
          <p:nvPr/>
        </p:nvPicPr>
        <p:blipFill>
          <a:blip r:embed="rId4"/>
          <a:stretch>
            <a:fillRect/>
          </a:stretch>
        </p:blipFill>
        <p:spPr>
          <a:xfrm>
            <a:off x="2996322" y="4827377"/>
            <a:ext cx="2533650" cy="1800225"/>
          </a:xfrm>
          <a:prstGeom prst="rect">
            <a:avLst/>
          </a:prstGeom>
        </p:spPr>
      </p:pic>
      <p:pic>
        <p:nvPicPr>
          <p:cNvPr id="7" name="Εικόνα 6"/>
          <p:cNvPicPr>
            <a:picLocks noChangeAspect="1"/>
          </p:cNvPicPr>
          <p:nvPr/>
        </p:nvPicPr>
        <p:blipFill>
          <a:blip r:embed="rId5"/>
          <a:stretch>
            <a:fillRect/>
          </a:stretch>
        </p:blipFill>
        <p:spPr>
          <a:xfrm>
            <a:off x="9199562" y="4646402"/>
            <a:ext cx="2305050" cy="1981200"/>
          </a:xfrm>
          <a:prstGeom prst="rect">
            <a:avLst/>
          </a:prstGeom>
        </p:spPr>
      </p:pic>
    </p:spTree>
    <p:extLst>
      <p:ext uri="{BB962C8B-B14F-4D97-AF65-F5344CB8AC3E}">
        <p14:creationId xmlns:p14="http://schemas.microsoft.com/office/powerpoint/2010/main" val="2946250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smtClean="0"/>
              <a:t>Τ</a:t>
            </a:r>
            <a:r>
              <a:rPr lang="en-US" dirty="0" smtClean="0"/>
              <a:t>he </a:t>
            </a:r>
            <a:r>
              <a:rPr lang="en-US" dirty="0"/>
              <a:t>categories of pop music</a:t>
            </a:r>
            <a:br>
              <a:rPr lang="en-US" dirty="0"/>
            </a:br>
            <a:r>
              <a:rPr lang="en-US" dirty="0"/>
              <a:t/>
            </a:r>
            <a:br>
              <a:rPr lang="en-US" dirty="0"/>
            </a:br>
            <a:endParaRPr lang="el-GR" dirty="0"/>
          </a:p>
        </p:txBody>
      </p:sp>
      <p:sp>
        <p:nvSpPr>
          <p:cNvPr id="3" name="Θέση περιεχομένου 2"/>
          <p:cNvSpPr>
            <a:spLocks noGrp="1"/>
          </p:cNvSpPr>
          <p:nvPr>
            <p:ph sz="half" idx="1"/>
          </p:nvPr>
        </p:nvSpPr>
        <p:spPr/>
        <p:txBody>
          <a:bodyPr>
            <a:normAutofit/>
          </a:bodyPr>
          <a:lstStyle/>
          <a:p>
            <a:r>
              <a:rPr lang="el-GR" sz="2800" dirty="0"/>
              <a:t> </a:t>
            </a:r>
            <a:r>
              <a:rPr lang="en-US" sz="2800" dirty="0"/>
              <a:t>soul pop</a:t>
            </a:r>
          </a:p>
          <a:p>
            <a:r>
              <a:rPr lang="en-US" sz="2800" dirty="0"/>
              <a:t>    contemporary R&amp;B</a:t>
            </a:r>
          </a:p>
          <a:p>
            <a:r>
              <a:rPr lang="en-US" sz="2800" dirty="0"/>
              <a:t>    country pop</a:t>
            </a:r>
          </a:p>
          <a:p>
            <a:r>
              <a:rPr lang="en-US" sz="2800" dirty="0"/>
              <a:t>    pop rock</a:t>
            </a:r>
            <a:endParaRPr lang="el-GR" sz="2800" dirty="0"/>
          </a:p>
        </p:txBody>
      </p:sp>
      <p:sp>
        <p:nvSpPr>
          <p:cNvPr id="4" name="Θέση περιεχομένου 3"/>
          <p:cNvSpPr>
            <a:spLocks noGrp="1"/>
          </p:cNvSpPr>
          <p:nvPr>
            <p:ph sz="half" idx="2"/>
          </p:nvPr>
        </p:nvSpPr>
        <p:spPr/>
        <p:txBody>
          <a:bodyPr>
            <a:normAutofit/>
          </a:bodyPr>
          <a:lstStyle/>
          <a:p>
            <a:r>
              <a:rPr lang="en-US" sz="3200" dirty="0"/>
              <a:t>electronic</a:t>
            </a:r>
          </a:p>
          <a:p>
            <a:r>
              <a:rPr lang="en-US" sz="3200" dirty="0"/>
              <a:t>dance pop</a:t>
            </a:r>
          </a:p>
          <a:p>
            <a:r>
              <a:rPr lang="en-US" sz="3200" dirty="0" err="1"/>
              <a:t>latin</a:t>
            </a:r>
            <a:r>
              <a:rPr lang="en-US" sz="3200" dirty="0"/>
              <a:t> pop</a:t>
            </a:r>
          </a:p>
          <a:p>
            <a:endParaRPr lang="en-US" sz="3200" dirty="0"/>
          </a:p>
          <a:p>
            <a:endParaRPr lang="el-GR" sz="3200" dirty="0"/>
          </a:p>
        </p:txBody>
      </p:sp>
    </p:spTree>
    <p:extLst>
      <p:ext uri="{BB962C8B-B14F-4D97-AF65-F5344CB8AC3E}">
        <p14:creationId xmlns:p14="http://schemas.microsoft.com/office/powerpoint/2010/main" val="2159204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Greek pop singers and Greek pop bands</a:t>
            </a:r>
            <a:endParaRPr lang="el-GR" dirty="0"/>
          </a:p>
        </p:txBody>
      </p:sp>
      <p:sp>
        <p:nvSpPr>
          <p:cNvPr id="3" name="Θέση περιεχομένου 2"/>
          <p:cNvSpPr>
            <a:spLocks noGrp="1"/>
          </p:cNvSpPr>
          <p:nvPr>
            <p:ph idx="1"/>
          </p:nvPr>
        </p:nvSpPr>
        <p:spPr/>
        <p:txBody>
          <a:bodyPr/>
          <a:lstStyle/>
          <a:p>
            <a:r>
              <a:rPr lang="en-US" dirty="0"/>
              <a:t>1] Antique was a Greek band from Sweden that combined Greek pop music and lyrical poems with a Scandinavian/folk dance.</a:t>
            </a:r>
          </a:p>
          <a:p>
            <a:r>
              <a:rPr lang="en-US" dirty="0"/>
              <a:t>2] </a:t>
            </a:r>
            <a:r>
              <a:rPr lang="en-US" dirty="0" err="1"/>
              <a:t>Melisses</a:t>
            </a:r>
            <a:r>
              <a:rPr lang="en-US" dirty="0"/>
              <a:t> is a Greek musical group consisting of one voice, one bass and one guitar.</a:t>
            </a:r>
          </a:p>
          <a:p>
            <a:r>
              <a:rPr lang="en-US" dirty="0" err="1"/>
              <a:t>Sakis</a:t>
            </a:r>
            <a:r>
              <a:rPr lang="en-US" dirty="0"/>
              <a:t> </a:t>
            </a:r>
            <a:r>
              <a:rPr lang="en-US" dirty="0" err="1"/>
              <a:t>Rouvas</a:t>
            </a:r>
            <a:r>
              <a:rPr lang="en-US" dirty="0"/>
              <a:t>: his musical career began in 1991, at the age of 19, as a pop performer while combining singing, choreography and song composition.</a:t>
            </a:r>
          </a:p>
          <a:p>
            <a:r>
              <a:rPr lang="en-US" dirty="0" err="1"/>
              <a:t>Eleni</a:t>
            </a:r>
            <a:r>
              <a:rPr lang="en-US" dirty="0"/>
              <a:t> </a:t>
            </a:r>
            <a:r>
              <a:rPr lang="en-US" dirty="0" err="1"/>
              <a:t>Foureira</a:t>
            </a:r>
            <a:r>
              <a:rPr lang="en-US" dirty="0"/>
              <a:t>: in 2018 she represented Cyprus in the Eurovision Song Contest with the song Fuego, taking second place. It was and remains to this day the highest position that Cyprus has ever taken in the competition.</a:t>
            </a:r>
          </a:p>
          <a:p>
            <a:endParaRPr lang="en-US" dirty="0"/>
          </a:p>
        </p:txBody>
      </p:sp>
    </p:spTree>
    <p:extLst>
      <p:ext uri="{BB962C8B-B14F-4D97-AF65-F5344CB8AC3E}">
        <p14:creationId xmlns:p14="http://schemas.microsoft.com/office/powerpoint/2010/main" val="483482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a:stretch>
            <a:fillRect/>
          </a:stretch>
        </p:blipFill>
        <p:spPr>
          <a:xfrm>
            <a:off x="2007329" y="1347537"/>
            <a:ext cx="3731299" cy="2324886"/>
          </a:xfrm>
          <a:prstGeom prst="rect">
            <a:avLst/>
          </a:prstGeom>
        </p:spPr>
      </p:pic>
      <p:pic>
        <p:nvPicPr>
          <p:cNvPr id="3" name="Εικόνα 2"/>
          <p:cNvPicPr>
            <a:picLocks noChangeAspect="1"/>
          </p:cNvPicPr>
          <p:nvPr/>
        </p:nvPicPr>
        <p:blipFill>
          <a:blip r:embed="rId3"/>
          <a:stretch>
            <a:fillRect/>
          </a:stretch>
        </p:blipFill>
        <p:spPr>
          <a:xfrm>
            <a:off x="130904" y="1234023"/>
            <a:ext cx="1876425" cy="2438400"/>
          </a:xfrm>
          <a:prstGeom prst="rect">
            <a:avLst/>
          </a:prstGeom>
        </p:spPr>
      </p:pic>
      <p:pic>
        <p:nvPicPr>
          <p:cNvPr id="4" name="Εικόνα 3"/>
          <p:cNvPicPr>
            <a:picLocks noChangeAspect="1"/>
          </p:cNvPicPr>
          <p:nvPr/>
        </p:nvPicPr>
        <p:blipFill>
          <a:blip r:embed="rId4"/>
          <a:stretch>
            <a:fillRect/>
          </a:stretch>
        </p:blipFill>
        <p:spPr>
          <a:xfrm>
            <a:off x="130904" y="3672423"/>
            <a:ext cx="2143125" cy="2143125"/>
          </a:xfrm>
          <a:prstGeom prst="rect">
            <a:avLst/>
          </a:prstGeom>
        </p:spPr>
      </p:pic>
      <p:pic>
        <p:nvPicPr>
          <p:cNvPr id="5" name="Εικόνα 4"/>
          <p:cNvPicPr>
            <a:picLocks noChangeAspect="1"/>
          </p:cNvPicPr>
          <p:nvPr/>
        </p:nvPicPr>
        <p:blipFill>
          <a:blip r:embed="rId5"/>
          <a:stretch>
            <a:fillRect/>
          </a:stretch>
        </p:blipFill>
        <p:spPr>
          <a:xfrm>
            <a:off x="2440294" y="3785937"/>
            <a:ext cx="2865368" cy="2865368"/>
          </a:xfrm>
          <a:prstGeom prst="rect">
            <a:avLst/>
          </a:prstGeom>
        </p:spPr>
      </p:pic>
      <p:pic>
        <p:nvPicPr>
          <p:cNvPr id="6" name="Εικόνα 5"/>
          <p:cNvPicPr>
            <a:picLocks noChangeAspect="1"/>
          </p:cNvPicPr>
          <p:nvPr/>
        </p:nvPicPr>
        <p:blipFill>
          <a:blip r:embed="rId6"/>
          <a:stretch>
            <a:fillRect/>
          </a:stretch>
        </p:blipFill>
        <p:spPr>
          <a:xfrm>
            <a:off x="6008928" y="1256764"/>
            <a:ext cx="2143125" cy="2143125"/>
          </a:xfrm>
          <a:prstGeom prst="rect">
            <a:avLst/>
          </a:prstGeom>
        </p:spPr>
      </p:pic>
      <p:pic>
        <p:nvPicPr>
          <p:cNvPr id="7" name="Εικόνα 6"/>
          <p:cNvPicPr>
            <a:picLocks noChangeAspect="1"/>
          </p:cNvPicPr>
          <p:nvPr/>
        </p:nvPicPr>
        <p:blipFill>
          <a:blip r:embed="rId7"/>
          <a:stretch>
            <a:fillRect/>
          </a:stretch>
        </p:blipFill>
        <p:spPr>
          <a:xfrm>
            <a:off x="8422354" y="1165993"/>
            <a:ext cx="3740590" cy="2324669"/>
          </a:xfrm>
          <a:prstGeom prst="rect">
            <a:avLst/>
          </a:prstGeom>
        </p:spPr>
      </p:pic>
      <p:pic>
        <p:nvPicPr>
          <p:cNvPr id="8" name="Εικόνα 7"/>
          <p:cNvPicPr>
            <a:picLocks noChangeAspect="1"/>
          </p:cNvPicPr>
          <p:nvPr/>
        </p:nvPicPr>
        <p:blipFill>
          <a:blip r:embed="rId8"/>
          <a:stretch>
            <a:fillRect/>
          </a:stretch>
        </p:blipFill>
        <p:spPr>
          <a:xfrm>
            <a:off x="7590411" y="3785937"/>
            <a:ext cx="3335903" cy="2382788"/>
          </a:xfrm>
          <a:prstGeom prst="rect">
            <a:avLst/>
          </a:prstGeom>
        </p:spPr>
      </p:pic>
      <p:pic>
        <p:nvPicPr>
          <p:cNvPr id="9" name="Εικόνα 8"/>
          <p:cNvPicPr>
            <a:picLocks noChangeAspect="1"/>
          </p:cNvPicPr>
          <p:nvPr/>
        </p:nvPicPr>
        <p:blipFill>
          <a:blip r:embed="rId9"/>
          <a:stretch>
            <a:fillRect/>
          </a:stretch>
        </p:blipFill>
        <p:spPr>
          <a:xfrm>
            <a:off x="5387271" y="3672423"/>
            <a:ext cx="2143125" cy="2143125"/>
          </a:xfrm>
          <a:prstGeom prst="rect">
            <a:avLst/>
          </a:prstGeom>
        </p:spPr>
      </p:pic>
    </p:spTree>
    <p:extLst>
      <p:ext uri="{BB962C8B-B14F-4D97-AF65-F5344CB8AC3E}">
        <p14:creationId xmlns:p14="http://schemas.microsoft.com/office/powerpoint/2010/main" val="1134290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F</a:t>
            </a:r>
            <a:r>
              <a:rPr lang="en-US" dirty="0" smtClean="0"/>
              <a:t>oreign </a:t>
            </a:r>
            <a:r>
              <a:rPr lang="en-US" dirty="0"/>
              <a:t>pop singers</a:t>
            </a:r>
            <a:endParaRPr lang="el-GR" dirty="0"/>
          </a:p>
        </p:txBody>
      </p:sp>
      <p:sp>
        <p:nvSpPr>
          <p:cNvPr id="3" name="Θέση περιεχομένου 2"/>
          <p:cNvSpPr>
            <a:spLocks noGrp="1"/>
          </p:cNvSpPr>
          <p:nvPr>
            <p:ph idx="1"/>
          </p:nvPr>
        </p:nvSpPr>
        <p:spPr>
          <a:xfrm>
            <a:off x="962526" y="1764632"/>
            <a:ext cx="11229473" cy="5093368"/>
          </a:xfrm>
        </p:spPr>
        <p:txBody>
          <a:bodyPr>
            <a:normAutofit/>
          </a:bodyPr>
          <a:lstStyle/>
          <a:p>
            <a:r>
              <a:rPr lang="en-US" dirty="0"/>
              <a:t>Abel </a:t>
            </a:r>
            <a:r>
              <a:rPr lang="en-US" dirty="0" err="1"/>
              <a:t>Makkonen</a:t>
            </a:r>
            <a:r>
              <a:rPr lang="en-US" dirty="0"/>
              <a:t> </a:t>
            </a:r>
            <a:r>
              <a:rPr lang="en-US" dirty="0" err="1"/>
              <a:t>Tesfaye</a:t>
            </a:r>
            <a:r>
              <a:rPr lang="en-US" dirty="0"/>
              <a:t> known by his stage name The </a:t>
            </a:r>
            <a:r>
              <a:rPr lang="en-US" dirty="0" err="1"/>
              <a:t>Weeknd</a:t>
            </a:r>
            <a:r>
              <a:rPr lang="en-US" dirty="0"/>
              <a:t> is a Canadian singer, songwriter and producer. He has helped expand R&amp;B music by incorporating indie and electronic music</a:t>
            </a:r>
            <a:r>
              <a:rPr lang="en-US" dirty="0" smtClean="0"/>
              <a:t>.</a:t>
            </a:r>
            <a:endParaRPr lang="en-US" dirty="0"/>
          </a:p>
          <a:p>
            <a:r>
              <a:rPr lang="el-GR" dirty="0" err="1" smtClean="0"/>
              <a:t>Michael</a:t>
            </a:r>
            <a:r>
              <a:rPr lang="el-GR" dirty="0" smtClean="0"/>
              <a:t> </a:t>
            </a:r>
            <a:r>
              <a:rPr lang="el-GR" dirty="0" err="1" smtClean="0"/>
              <a:t>Jackson</a:t>
            </a:r>
            <a:r>
              <a:rPr lang="el-GR" dirty="0" smtClean="0"/>
              <a:t> : </a:t>
            </a:r>
            <a:r>
              <a:rPr lang="en-US" dirty="0"/>
              <a:t>he effectively began his solo career in 1979 with the album Off the Wall. Since then, he has been one of the most commercially successful artists in black music history and one of the most successful solo artists overall in music history.</a:t>
            </a:r>
          </a:p>
          <a:p>
            <a:r>
              <a:rPr lang="en-US" dirty="0"/>
              <a:t>Elvis Presley: known by the nickname "King of Rock and Roll", he was a singer, musician and actor and is considered by many to be one of the greatest artists of the last 50 years</a:t>
            </a:r>
            <a:r>
              <a:rPr lang="en-US" dirty="0" smtClean="0"/>
              <a:t>.</a:t>
            </a:r>
            <a:endParaRPr lang="el-GR" dirty="0" smtClean="0"/>
          </a:p>
          <a:p>
            <a:r>
              <a:rPr lang="el-GR" dirty="0" err="1"/>
              <a:t>Frank</a:t>
            </a:r>
            <a:r>
              <a:rPr lang="el-GR" dirty="0"/>
              <a:t> </a:t>
            </a:r>
            <a:r>
              <a:rPr lang="el-GR" dirty="0" err="1" smtClean="0"/>
              <a:t>Sinatra</a:t>
            </a:r>
            <a:r>
              <a:rPr lang="el-GR" dirty="0" smtClean="0"/>
              <a:t>:</a:t>
            </a:r>
            <a:r>
              <a:rPr lang="en-US" dirty="0" smtClean="0"/>
              <a:t> </a:t>
            </a:r>
            <a:r>
              <a:rPr lang="en-US" dirty="0" err="1" smtClean="0"/>
              <a:t>american</a:t>
            </a:r>
            <a:r>
              <a:rPr lang="en-US" dirty="0" smtClean="0"/>
              <a:t> </a:t>
            </a:r>
            <a:r>
              <a:rPr lang="en-US" dirty="0"/>
              <a:t>songwriter and actor. During a career spanning from the late 1930s to the mid-1990s, he was one of the most beloved performers in music industry circles. Many consider him the greatest American singer of the 20th century .</a:t>
            </a:r>
          </a:p>
          <a:p>
            <a:endParaRPr lang="en-US" dirty="0"/>
          </a:p>
          <a:p>
            <a:endParaRPr lang="el-GR" dirty="0"/>
          </a:p>
        </p:txBody>
      </p:sp>
    </p:spTree>
    <p:extLst>
      <p:ext uri="{BB962C8B-B14F-4D97-AF65-F5344CB8AC3E}">
        <p14:creationId xmlns:p14="http://schemas.microsoft.com/office/powerpoint/2010/main" val="2358492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n-US" dirty="0" smtClean="0"/>
              <a:t>Representative songs</a:t>
            </a:r>
            <a:endParaRPr lang="el-GR" dirty="0"/>
          </a:p>
        </p:txBody>
      </p:sp>
      <p:sp>
        <p:nvSpPr>
          <p:cNvPr id="3" name="Θέση περιεχομένου 2"/>
          <p:cNvSpPr>
            <a:spLocks noGrp="1"/>
          </p:cNvSpPr>
          <p:nvPr>
            <p:ph idx="1"/>
          </p:nvPr>
        </p:nvSpPr>
        <p:spPr/>
        <p:txBody>
          <a:bodyPr/>
          <a:lstStyle/>
          <a:p>
            <a:pPr fontAlgn="base"/>
            <a:r>
              <a:rPr lang="en-US" dirty="0"/>
              <a:t>My Number One </a:t>
            </a:r>
            <a:r>
              <a:rPr lang="en-US" dirty="0">
                <a:hlinkClick r:id="rId2"/>
              </a:rPr>
              <a:t>https://g.co/kgs/3WBwBHx</a:t>
            </a:r>
            <a:r>
              <a:rPr lang="en-US" dirty="0"/>
              <a:t/>
            </a:r>
            <a:br>
              <a:rPr lang="en-US" dirty="0"/>
            </a:br>
            <a:endParaRPr lang="en-US" dirty="0"/>
          </a:p>
          <a:p>
            <a:pPr fontAlgn="base"/>
            <a:r>
              <a:rPr lang="en-US"/>
              <a:t>Thriller </a:t>
            </a:r>
            <a:r>
              <a:rPr lang="en-US">
                <a:hlinkClick r:id="rId3"/>
              </a:rPr>
              <a:t>https://youtu.be/sOnqjkJTMaA?si=qV2AE5oiii-7xr_g</a:t>
            </a:r>
            <a:r>
              <a:rPr lang="en-US"/>
              <a:t/>
            </a:r>
            <a:br>
              <a:rPr lang="en-US"/>
            </a:br>
            <a:endParaRPr lang="en-US"/>
          </a:p>
          <a:p>
            <a:endParaRPr lang="el-GR"/>
          </a:p>
        </p:txBody>
      </p:sp>
    </p:spTree>
    <p:extLst>
      <p:ext uri="{BB962C8B-B14F-4D97-AF65-F5344CB8AC3E}">
        <p14:creationId xmlns:p14="http://schemas.microsoft.com/office/powerpoint/2010/main" val="15425777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ΠΗΓΕΣ</a:t>
            </a:r>
            <a:endParaRPr lang="el-GR" dirty="0"/>
          </a:p>
        </p:txBody>
      </p:sp>
      <p:sp>
        <p:nvSpPr>
          <p:cNvPr id="3" name="Θέση περιεχομένου 2"/>
          <p:cNvSpPr>
            <a:spLocks noGrp="1"/>
          </p:cNvSpPr>
          <p:nvPr>
            <p:ph idx="1"/>
          </p:nvPr>
        </p:nvSpPr>
        <p:spPr/>
        <p:txBody>
          <a:bodyPr/>
          <a:lstStyle/>
          <a:p>
            <a:r>
              <a:rPr lang="en-US" dirty="0">
                <a:hlinkClick r:id="rId2"/>
              </a:rPr>
              <a:t>https://</a:t>
            </a:r>
            <a:r>
              <a:rPr lang="en-US" dirty="0" smtClean="0">
                <a:hlinkClick r:id="rId2"/>
              </a:rPr>
              <a:t>musicpopsongs.weebly.com/omicroniota-kappaalphalambdaupsilontauepsilonrhoomicroniota-kappaalphalambdalambdaiotatauepsilonchinuepsilonsigma-tauetasigma-piomicronpi-omicronlambdaomeganu-tauomeganu-epsilonpio.html</a:t>
            </a:r>
            <a:endParaRPr lang="el-GR" dirty="0" smtClean="0"/>
          </a:p>
          <a:p>
            <a:r>
              <a:rPr lang="en-US" dirty="0"/>
              <a:t>https://el.wikipedia.org/wiki/%CE%A0%CF%8D%CE%BB%CE%B7:%CE%9A%CF%8D%CF%81%CE%B9%CE%B1</a:t>
            </a:r>
            <a:endParaRPr lang="el-GR" dirty="0"/>
          </a:p>
        </p:txBody>
      </p:sp>
      <p:sp>
        <p:nvSpPr>
          <p:cNvPr id="4" name="TextBox 3"/>
          <p:cNvSpPr txBox="1"/>
          <p:nvPr/>
        </p:nvSpPr>
        <p:spPr>
          <a:xfrm>
            <a:off x="2589212" y="5325980"/>
            <a:ext cx="5598694" cy="369332"/>
          </a:xfrm>
          <a:prstGeom prst="rect">
            <a:avLst/>
          </a:prstGeom>
          <a:noFill/>
        </p:spPr>
        <p:txBody>
          <a:bodyPr wrap="square" rtlCol="0">
            <a:spAutoFit/>
          </a:bodyPr>
          <a:lstStyle/>
          <a:p>
            <a:r>
              <a:rPr lang="en-US" b="1" i="1" dirty="0" smtClean="0">
                <a:latin typeface="Arial Black" panose="020B0A04020102020204" pitchFamily="34" charset="0"/>
              </a:rPr>
              <a:t>THANS FOR THE ATTENTION!!!</a:t>
            </a:r>
            <a:endParaRPr lang="el-GR" b="1" i="1" dirty="0">
              <a:latin typeface="Arial Black" panose="020B0A04020102020204" pitchFamily="34" charset="0"/>
            </a:endParaRPr>
          </a:p>
        </p:txBody>
      </p:sp>
    </p:spTree>
    <p:extLst>
      <p:ext uri="{BB962C8B-B14F-4D97-AF65-F5344CB8AC3E}">
        <p14:creationId xmlns:p14="http://schemas.microsoft.com/office/powerpoint/2010/main" val="1774257325"/>
      </p:ext>
    </p:extLst>
  </p:cSld>
  <p:clrMapOvr>
    <a:masterClrMapping/>
  </p:clrMapOvr>
</p:sld>
</file>

<file path=ppt/theme/theme1.xml><?xml version="1.0" encoding="utf-8"?>
<a:theme xmlns:a="http://schemas.openxmlformats.org/drawingml/2006/main" name="Θρόισμα">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77</TotalTime>
  <Words>420</Words>
  <Application>Microsoft Office PowerPoint</Application>
  <PresentationFormat>Ευρεία οθόνη</PresentationFormat>
  <Paragraphs>29</Paragraphs>
  <Slides>8</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8</vt:i4>
      </vt:variant>
    </vt:vector>
  </HeadingPairs>
  <TitlesOfParts>
    <vt:vector size="13" baseType="lpstr">
      <vt:lpstr>Arial</vt:lpstr>
      <vt:lpstr>Arial Black</vt:lpstr>
      <vt:lpstr>Century Gothic</vt:lpstr>
      <vt:lpstr>Wingdings 3</vt:lpstr>
      <vt:lpstr>Θρόισμα</vt:lpstr>
      <vt:lpstr>POP MUSIC </vt:lpstr>
      <vt:lpstr>Τhe characteristics of pop music  </vt:lpstr>
      <vt:lpstr>Τhe categories of pop music  </vt:lpstr>
      <vt:lpstr>Greek pop singers and Greek pop bands</vt:lpstr>
      <vt:lpstr>Παρουσίαση του PowerPoint</vt:lpstr>
      <vt:lpstr>Foreign pop singers</vt:lpstr>
      <vt:lpstr>Representative songs</vt:lpstr>
      <vt:lpstr>ΠΗΓΕΣ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POP MUSIC</dc:title>
  <dc:creator>ANNA PAPAIVANNOY</dc:creator>
  <cp:lastModifiedBy>ΣΤΑΥΡΙΔΟΥ ΑΓΛΑΙΑ</cp:lastModifiedBy>
  <cp:revision>11</cp:revision>
  <dcterms:created xsi:type="dcterms:W3CDTF">2024-01-14T11:21:57Z</dcterms:created>
  <dcterms:modified xsi:type="dcterms:W3CDTF">2024-01-15T06:56:12Z</dcterms:modified>
</cp:coreProperties>
</file>