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revisionInfo.xml" ContentType="application/vnd.ms-powerpoint.revisioninfo+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6" r:id="rId2"/>
    <p:sldId id="257" r:id="rId3"/>
    <p:sldId id="258" r:id="rId4"/>
    <p:sldId id="259" r:id="rId5"/>
    <p:sldId id="260" r:id="rId6"/>
    <p:sldId id="261" r:id="rId7"/>
    <p:sldId id="262" r:id="rId8"/>
    <p:sldId id="263" r:id="rId9"/>
    <p:sldId id="265" r:id="rId10"/>
    <p:sldId id="266" r:id="rId11"/>
    <p:sldId id="267" r:id="rId12"/>
    <p:sldId id="268" r:id="rId13"/>
    <p:sldId id="264" r:id="rId14"/>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5FE989-CCA3-4282-93C1-59F46AE858EF}" v="25" dt="2024-01-10T15:18:17.63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horzBarState="maximized">
    <p:restoredLeft sz="14995" autoAdjust="0"/>
    <p:restoredTop sz="94660"/>
  </p:normalViewPr>
  <p:slideViewPr>
    <p:cSldViewPr snapToGrid="0">
      <p:cViewPr varScale="1">
        <p:scale>
          <a:sx n="73" d="100"/>
          <a:sy n="73" d="100"/>
        </p:scale>
        <p:origin x="-624" y="-102"/>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bg>
      <p:bgRef idx="1001">
        <a:schemeClr val="bg2"/>
      </p:bgRef>
    </p:bg>
    <p:spTree>
      <p:nvGrpSpPr>
        <p:cNvPr id="1" name=""/>
        <p:cNvGrpSpPr/>
        <p:nvPr/>
      </p:nvGrpSpPr>
      <p:grpSpPr>
        <a:xfrm>
          <a:off x="0" y="0"/>
          <a:ext cx="0" cy="0"/>
          <a:chOff x="0" y="0"/>
          <a:chExt cx="0" cy="0"/>
        </a:xfrm>
      </p:grpSpPr>
      <p:sp>
        <p:nvSpPr>
          <p:cNvPr id="15" name="14 - Ορθογώνιο"/>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11988800" y="3048"/>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0" y="0"/>
            <a:ext cx="12192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 Ορθογώνιο"/>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 Υπότιτλος"/>
          <p:cNvSpPr>
            <a:spLocks noGrp="1"/>
          </p:cNvSpPr>
          <p:nvPr>
            <p:ph type="subTitle" idx="1"/>
          </p:nvPr>
        </p:nvSpPr>
        <p:spPr>
          <a:xfrm>
            <a:off x="1828800" y="2819400"/>
            <a:ext cx="85344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l-GR" smtClean="0"/>
              <a:t>Κάντε κλικ για να επεξεργαστείτε τον υπότιτλο του υποδείγματος</a:t>
            </a:r>
            <a:endParaRPr kumimoji="0" lang="en-US"/>
          </a:p>
        </p:txBody>
      </p:sp>
      <p:sp>
        <p:nvSpPr>
          <p:cNvPr id="28" name="27 - Θέση ημερομηνίας"/>
          <p:cNvSpPr>
            <a:spLocks noGrp="1"/>
          </p:cNvSpPr>
          <p:nvPr>
            <p:ph type="dt" sz="half" idx="10"/>
          </p:nvPr>
        </p:nvSpPr>
        <p:spPr/>
        <p:txBody>
          <a:bodyPr/>
          <a:lstStyle/>
          <a:p>
            <a:fld id="{FE5AF388-CBC0-49AC-B8AD-163887FF80A7}" type="datetimeFigureOut">
              <a:rPr lang="el-GR" smtClean="0"/>
              <a:pPr/>
              <a:t>15/1/2024</a:t>
            </a:fld>
            <a:endParaRPr lang="el-GR"/>
          </a:p>
        </p:txBody>
      </p:sp>
      <p:sp>
        <p:nvSpPr>
          <p:cNvPr id="17" name="16 - Θέση υποσέλιδου"/>
          <p:cNvSpPr>
            <a:spLocks noGrp="1"/>
          </p:cNvSpPr>
          <p:nvPr>
            <p:ph type="ftr" sz="quarter" idx="11"/>
          </p:nvPr>
        </p:nvSpPr>
        <p:spPr/>
        <p:txBody>
          <a:bodyPr/>
          <a:lstStyle/>
          <a:p>
            <a:endParaRPr lang="el-GR"/>
          </a:p>
        </p:txBody>
      </p:sp>
      <p:sp>
        <p:nvSpPr>
          <p:cNvPr id="7" name="6 - Ευθεία γραμμή σύνδεσης"/>
          <p:cNvSpPr>
            <a:spLocks noChangeShapeType="1"/>
          </p:cNvSpPr>
          <p:nvPr/>
        </p:nvSpPr>
        <p:spPr bwMode="auto">
          <a:xfrm>
            <a:off x="207264" y="2420112"/>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 Ορθογώνιο"/>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 Έλλειψη"/>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13 - Έλλειψη"/>
          <p:cNvSpPr/>
          <p:nvPr/>
        </p:nvSpPr>
        <p:spPr>
          <a:xfrm>
            <a:off x="5815584" y="2209800"/>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28 - Θέση αριθμού διαφάνειας"/>
          <p:cNvSpPr>
            <a:spLocks noGrp="1"/>
          </p:cNvSpPr>
          <p:nvPr>
            <p:ph type="sldNum" sz="quarter" idx="12"/>
          </p:nvPr>
        </p:nvSpPr>
        <p:spPr>
          <a:xfrm>
            <a:off x="5791200" y="2199451"/>
            <a:ext cx="609600" cy="441325"/>
          </a:xfrm>
        </p:spPr>
        <p:txBody>
          <a:bodyPr/>
          <a:lstStyle>
            <a:lvl1pPr>
              <a:defRPr>
                <a:solidFill>
                  <a:schemeClr val="accent3">
                    <a:shade val="75000"/>
                  </a:schemeClr>
                </a:solidFill>
              </a:defRPr>
            </a:lvl1pPr>
          </a:lstStyle>
          <a:p>
            <a:fld id="{1D08BB3C-3116-4FDA-A23E-E074A058B391}" type="slidenum">
              <a:rPr lang="el-GR" smtClean="0"/>
              <a:pPr/>
              <a:t>‹#›</a:t>
            </a:fld>
            <a:endParaRPr lang="el-GR"/>
          </a:p>
        </p:txBody>
      </p:sp>
      <p:sp>
        <p:nvSpPr>
          <p:cNvPr id="8" name="7 - Τίτλος"/>
          <p:cNvSpPr>
            <a:spLocks noGrp="1"/>
          </p:cNvSpPr>
          <p:nvPr>
            <p:ph type="ctrTitle"/>
          </p:nvPr>
        </p:nvSpPr>
        <p:spPr>
          <a:xfrm>
            <a:off x="914400" y="381000"/>
            <a:ext cx="10363200" cy="1752600"/>
          </a:xfrm>
        </p:spPr>
        <p:txBody>
          <a:bodyPr anchor="b"/>
          <a:lstStyle>
            <a:lvl1pPr>
              <a:defRPr sz="4200">
                <a:solidFill>
                  <a:schemeClr val="accent1"/>
                </a:solidFill>
              </a:defRPr>
            </a:lvl1pPr>
          </a:lstStyle>
          <a:p>
            <a:r>
              <a:rPr kumimoji="0" lang="el-GR" smtClean="0"/>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Αντικείμενο">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lvl1pPr>
              <a:defRPr>
                <a:solidFill>
                  <a:schemeClr val="accent3">
                    <a:shade val="75000"/>
                  </a:schemeClr>
                </a:solidFill>
              </a:defRPr>
            </a:lvl1pPr>
          </a:lstStyle>
          <a:p>
            <a:r>
              <a:rPr kumimoji="0" lang="el-GR" smtClean="0"/>
              <a:t>Kλικ για επεξεργασία του τίτλου</a:t>
            </a:r>
            <a:endParaRPr kumimoji="0" lang="en-US"/>
          </a:p>
        </p:txBody>
      </p:sp>
      <p:sp>
        <p:nvSpPr>
          <p:cNvPr id="4" name="3 - Θέση ημερομηνίας"/>
          <p:cNvSpPr>
            <a:spLocks noGrp="1"/>
          </p:cNvSpPr>
          <p:nvPr>
            <p:ph type="dt" sz="half" idx="10"/>
          </p:nvPr>
        </p:nvSpPr>
        <p:spPr/>
        <p:txBody>
          <a:bodyPr/>
          <a:lstStyle/>
          <a:p>
            <a:fld id="{FE5AF388-CBC0-49AC-B8AD-163887FF80A7}" type="datetimeFigureOut">
              <a:rPr lang="el-GR" smtClean="0"/>
              <a:pPr/>
              <a:t>15/1/2024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a:xfrm>
            <a:off x="5815584" y="1026373"/>
            <a:ext cx="609600" cy="441325"/>
          </a:xfrm>
        </p:spPr>
        <p:txBody>
          <a:bodyPr/>
          <a:lstStyle/>
          <a:p>
            <a:fld id="{1D08BB3C-3116-4FDA-A23E-E074A058B391}" type="slidenum">
              <a:rPr lang="el-GR" smtClean="0"/>
              <a:pPr/>
              <a:t>‹#›</a:t>
            </a:fld>
            <a:endParaRPr lang="el-GR"/>
          </a:p>
        </p:txBody>
      </p:sp>
      <p:sp>
        <p:nvSpPr>
          <p:cNvPr id="8" name="7 - Θέση περιεχομένου"/>
          <p:cNvSpPr>
            <a:spLocks noGrp="1"/>
          </p:cNvSpPr>
          <p:nvPr>
            <p:ph sz="quarter" idx="1"/>
          </p:nvPr>
        </p:nvSpPr>
        <p:spPr>
          <a:xfrm>
            <a:off x="402336" y="1527048"/>
            <a:ext cx="11338560" cy="45720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Κεφαλίδα ενότητας">
    <p:bg>
      <p:bgRef idx="1001">
        <a:schemeClr val="bg1"/>
      </p:bgRef>
    </p:bg>
    <p:spTree>
      <p:nvGrpSpPr>
        <p:cNvPr id="1" name=""/>
        <p:cNvGrpSpPr/>
        <p:nvPr/>
      </p:nvGrpSpPr>
      <p:grpSpPr>
        <a:xfrm>
          <a:off x="0" y="0"/>
          <a:ext cx="0" cy="0"/>
          <a:chOff x="0" y="0"/>
          <a:chExt cx="0" cy="0"/>
        </a:xfrm>
      </p:grpSpPr>
      <p:sp>
        <p:nvSpPr>
          <p:cNvPr id="17" name="16 - Ορθογώνιο"/>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14 - Ορθογώνιο"/>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11988800" y="1905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203200" y="2286000"/>
            <a:ext cx="11777472"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 Ορθογώνιο"/>
          <p:cNvSpPr>
            <a:spLocks noChangeArrowheads="1"/>
          </p:cNvSpPr>
          <p:nvPr/>
        </p:nvSpPr>
        <p:spPr bwMode="auto">
          <a:xfrm>
            <a:off x="207264" y="142352"/>
            <a:ext cx="11777472"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2 - Θέση κειμένου"/>
          <p:cNvSpPr>
            <a:spLocks noGrp="1"/>
          </p:cNvSpPr>
          <p:nvPr>
            <p:ph type="body" idx="1"/>
          </p:nvPr>
        </p:nvSpPr>
        <p:spPr>
          <a:xfrm>
            <a:off x="1824568" y="2743200"/>
            <a:ext cx="8640232"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l-GR" smtClean="0"/>
              <a:t>Kλικ για επεξεργασία των στυλ του υποδείγματος</a:t>
            </a:r>
          </a:p>
        </p:txBody>
      </p:sp>
      <p:sp>
        <p:nvSpPr>
          <p:cNvPr id="13" name="12 - Ορθογώνιο"/>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13 - Ορθογώνιο"/>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4 - Θέση υποσέλιδου"/>
          <p:cNvSpPr>
            <a:spLocks noGrp="1"/>
          </p:cNvSpPr>
          <p:nvPr>
            <p:ph type="ftr" sz="quarter" idx="11"/>
          </p:nvPr>
        </p:nvSpPr>
        <p:spPr/>
        <p:txBody>
          <a:bodyPr/>
          <a:lstStyle/>
          <a:p>
            <a:endParaRPr lang="el-GR"/>
          </a:p>
        </p:txBody>
      </p:sp>
      <p:sp>
        <p:nvSpPr>
          <p:cNvPr id="4" name="3 - Θέση ημερομηνίας"/>
          <p:cNvSpPr>
            <a:spLocks noGrp="1"/>
          </p:cNvSpPr>
          <p:nvPr>
            <p:ph type="dt" sz="half" idx="10"/>
          </p:nvPr>
        </p:nvSpPr>
        <p:spPr/>
        <p:txBody>
          <a:bodyPr/>
          <a:lstStyle/>
          <a:p>
            <a:fld id="{FE5AF388-CBC0-49AC-B8AD-163887FF80A7}" type="datetimeFigureOut">
              <a:rPr lang="el-GR" smtClean="0"/>
              <a:pPr/>
              <a:t>15/1/2024</a:t>
            </a:fld>
            <a:endParaRPr lang="el-GR"/>
          </a:p>
        </p:txBody>
      </p:sp>
      <p:sp>
        <p:nvSpPr>
          <p:cNvPr id="8" name="7 - Ευθεία γραμμή σύνδεσης"/>
          <p:cNvSpPr>
            <a:spLocks noChangeShapeType="1"/>
          </p:cNvSpPr>
          <p:nvPr/>
        </p:nvSpPr>
        <p:spPr bwMode="auto">
          <a:xfrm>
            <a:off x="203200" y="2438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 Έλλειψη"/>
          <p:cNvSpPr/>
          <p:nvPr/>
        </p:nvSpPr>
        <p:spPr>
          <a:xfrm>
            <a:off x="5689600" y="2115312"/>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 Έλλειψη"/>
          <p:cNvSpPr/>
          <p:nvPr/>
        </p:nvSpPr>
        <p:spPr>
          <a:xfrm>
            <a:off x="5815584" y="2209800"/>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 Θέση αριθμού διαφάνειας"/>
          <p:cNvSpPr>
            <a:spLocks noGrp="1"/>
          </p:cNvSpPr>
          <p:nvPr>
            <p:ph type="sldNum" sz="quarter" idx="12"/>
          </p:nvPr>
        </p:nvSpPr>
        <p:spPr>
          <a:xfrm>
            <a:off x="5791200" y="2199451"/>
            <a:ext cx="609600" cy="441325"/>
          </a:xfrm>
        </p:spPr>
        <p:txBody>
          <a:bodyPr/>
          <a:lstStyle>
            <a:lvl1pPr>
              <a:defRPr>
                <a:solidFill>
                  <a:schemeClr val="accent3">
                    <a:shade val="75000"/>
                  </a:schemeClr>
                </a:solidFill>
              </a:defRPr>
            </a:lvl1pPr>
          </a:lstStyle>
          <a:p>
            <a:fld id="{1D08BB3C-3116-4FDA-A23E-E074A058B391}" type="slidenum">
              <a:rPr lang="el-GR" smtClean="0"/>
              <a:pPr/>
              <a:t>‹#›</a:t>
            </a:fld>
            <a:endParaRPr lang="el-GR"/>
          </a:p>
        </p:txBody>
      </p:sp>
      <p:sp>
        <p:nvSpPr>
          <p:cNvPr id="2" name="1 - Τίτλος"/>
          <p:cNvSpPr>
            <a:spLocks noGrp="1"/>
          </p:cNvSpPr>
          <p:nvPr>
            <p:ph type="title"/>
          </p:nvPr>
        </p:nvSpPr>
        <p:spPr>
          <a:xfrm>
            <a:off x="963084" y="533400"/>
            <a:ext cx="10363200" cy="1524000"/>
          </a:xfrm>
        </p:spPr>
        <p:txBody>
          <a:bodyPr anchor="b"/>
          <a:lstStyle>
            <a:lvl1pPr algn="ctr">
              <a:buNone/>
              <a:defRPr sz="4200" b="0" cap="none" baseline="0">
                <a:solidFill>
                  <a:srgbClr val="FFFFFF"/>
                </a:solidFill>
              </a:defRPr>
            </a:lvl1pPr>
          </a:lstStyle>
          <a:p>
            <a:r>
              <a:rPr kumimoji="0" lang="el-GR" smtClean="0"/>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a:xfrm>
            <a:off x="402336" y="228600"/>
            <a:ext cx="11379200" cy="758952"/>
          </a:xfrm>
        </p:spPr>
        <p:txBody>
          <a:bodyPr/>
          <a:lstStyle/>
          <a:p>
            <a:r>
              <a:rPr kumimoji="0" lang="el-GR" smtClean="0"/>
              <a:t>Kλικ για επεξεργασία του τίτλου</a:t>
            </a:r>
            <a:endParaRPr kumimoji="0" lang="en-US"/>
          </a:p>
        </p:txBody>
      </p:sp>
      <p:sp>
        <p:nvSpPr>
          <p:cNvPr id="5" name="4 - Θέση ημερομηνίας"/>
          <p:cNvSpPr>
            <a:spLocks noGrp="1"/>
          </p:cNvSpPr>
          <p:nvPr>
            <p:ph type="dt" sz="half" idx="10"/>
          </p:nvPr>
        </p:nvSpPr>
        <p:spPr>
          <a:xfrm>
            <a:off x="7721600" y="6409944"/>
            <a:ext cx="4059936" cy="365760"/>
          </a:xfrm>
        </p:spPr>
        <p:txBody>
          <a:bodyPr/>
          <a:lstStyle/>
          <a:p>
            <a:fld id="{FE5AF388-CBC0-49AC-B8AD-163887FF80A7}" type="datetimeFigureOut">
              <a:rPr lang="el-GR" smtClean="0"/>
              <a:pPr/>
              <a:t>15/1/2024</a:t>
            </a:fld>
            <a:endParaRPr lang="el-GR"/>
          </a:p>
        </p:txBody>
      </p:sp>
      <p:sp>
        <p:nvSpPr>
          <p:cNvPr id="6" name="5 - Θέση υποσέλιδου"/>
          <p:cNvSpPr>
            <a:spLocks noGrp="1"/>
          </p:cNvSpPr>
          <p:nvPr>
            <p:ph type="ftr" sz="quarter" idx="11"/>
          </p:nvPr>
        </p:nvSpPr>
        <p:spPr/>
        <p:txBody>
          <a:bodyPr/>
          <a:lstStyle/>
          <a:p>
            <a:endParaRPr lang="el-GR"/>
          </a:p>
        </p:txBody>
      </p:sp>
      <p:sp>
        <p:nvSpPr>
          <p:cNvPr id="7" name="6 - Θέση αριθμού διαφάνειας"/>
          <p:cNvSpPr>
            <a:spLocks noGrp="1"/>
          </p:cNvSpPr>
          <p:nvPr>
            <p:ph type="sldNum" sz="quarter" idx="12"/>
          </p:nvPr>
        </p:nvSpPr>
        <p:spPr/>
        <p:txBody>
          <a:bodyPr/>
          <a:lstStyle/>
          <a:p>
            <a:fld id="{1D08BB3C-3116-4FDA-A23E-E074A058B391}" type="slidenum">
              <a:rPr lang="el-GR" smtClean="0"/>
              <a:pPr/>
              <a:t>‹#›</a:t>
            </a:fld>
            <a:endParaRPr lang="el-GR"/>
          </a:p>
        </p:txBody>
      </p:sp>
      <p:sp>
        <p:nvSpPr>
          <p:cNvPr id="8" name="7 - Ευθεία γραμμή σύνδεσης"/>
          <p:cNvSpPr>
            <a:spLocks noChangeShapeType="1"/>
          </p:cNvSpPr>
          <p:nvPr/>
        </p:nvSpPr>
        <p:spPr bwMode="auto">
          <a:xfrm flipV="1">
            <a:off x="6084107" y="1575653"/>
            <a:ext cx="11895"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9 - Θέση περιεχομένου"/>
          <p:cNvSpPr>
            <a:spLocks noGrp="1"/>
          </p:cNvSpPr>
          <p:nvPr>
            <p:ph sz="half" idx="1"/>
          </p:nvPr>
        </p:nvSpPr>
        <p:spPr>
          <a:xfrm>
            <a:off x="402336" y="1371600"/>
            <a:ext cx="5384800" cy="4681728"/>
          </a:xfrm>
        </p:spPr>
        <p:txBody>
          <a:bodyPr/>
          <a:lstStyle>
            <a:lvl1pPr>
              <a:defRPr sz="2500"/>
            </a:lvl1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2" name="11 - Θέση περιεχομένου"/>
          <p:cNvSpPr>
            <a:spLocks noGrp="1"/>
          </p:cNvSpPr>
          <p:nvPr>
            <p:ph sz="half" idx="2"/>
          </p:nvPr>
        </p:nvSpPr>
        <p:spPr>
          <a:xfrm>
            <a:off x="6400800" y="1371600"/>
            <a:ext cx="5384800" cy="4681728"/>
          </a:xfrm>
        </p:spPr>
        <p:txBody>
          <a:bodyPr/>
          <a:lstStyle>
            <a:lvl1pPr>
              <a:defRPr sz="2500"/>
            </a:lvl1p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Σύγκριση">
    <p:bg>
      <p:bgRef idx="1001">
        <a:schemeClr val="bg2"/>
      </p:bgRef>
    </p:bg>
    <p:spTree>
      <p:nvGrpSpPr>
        <p:cNvPr id="1" name=""/>
        <p:cNvGrpSpPr/>
        <p:nvPr/>
      </p:nvGrpSpPr>
      <p:grpSpPr>
        <a:xfrm>
          <a:off x="0" y="0"/>
          <a:ext cx="0" cy="0"/>
          <a:chOff x="0" y="0"/>
          <a:chExt cx="0" cy="0"/>
        </a:xfrm>
      </p:grpSpPr>
      <p:sp>
        <p:nvSpPr>
          <p:cNvPr id="10" name="9 - Ευθεία γραμμή σύνδεσης"/>
          <p:cNvSpPr>
            <a:spLocks noChangeShapeType="1"/>
          </p:cNvSpPr>
          <p:nvPr/>
        </p:nvSpPr>
        <p:spPr bwMode="auto">
          <a:xfrm flipV="1">
            <a:off x="6096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19 - Ορθογώνιο"/>
          <p:cNvSpPr>
            <a:spLocks noChangeArrowheads="1"/>
          </p:cNvSpPr>
          <p:nvPr/>
        </p:nvSpPr>
        <p:spPr bwMode="white">
          <a:xfrm>
            <a:off x="0" y="0"/>
            <a:ext cx="12192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20 - Ορθογώνιο"/>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21 - Ορθογώνιο"/>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10 - Ορθογώνιο"/>
          <p:cNvSpPr/>
          <p:nvPr/>
        </p:nvSpPr>
        <p:spPr>
          <a:xfrm>
            <a:off x="203200" y="1371600"/>
            <a:ext cx="11777472"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 Ορθογώνιο"/>
          <p:cNvSpPr>
            <a:spLocks noChangeArrowheads="1"/>
          </p:cNvSpPr>
          <p:nvPr/>
        </p:nvSpPr>
        <p:spPr bwMode="auto">
          <a:xfrm>
            <a:off x="194564" y="6391656"/>
            <a:ext cx="11777472"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2 - Θέση κειμένου"/>
          <p:cNvSpPr>
            <a:spLocks noGrp="1"/>
          </p:cNvSpPr>
          <p:nvPr>
            <p:ph type="body" idx="1"/>
          </p:nvPr>
        </p:nvSpPr>
        <p:spPr>
          <a:xfrm>
            <a:off x="402336" y="1524000"/>
            <a:ext cx="5386917"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4" name="3 - Θέση κειμένου"/>
          <p:cNvSpPr>
            <a:spLocks noGrp="1"/>
          </p:cNvSpPr>
          <p:nvPr>
            <p:ph type="body" sz="half" idx="3"/>
          </p:nvPr>
        </p:nvSpPr>
        <p:spPr>
          <a:xfrm>
            <a:off x="6388441" y="1524000"/>
            <a:ext cx="5389033"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l-GR" smtClean="0"/>
              <a:t>Kλικ για επεξεργασία των στυλ του υποδείγματος</a:t>
            </a:r>
          </a:p>
        </p:txBody>
      </p:sp>
      <p:sp>
        <p:nvSpPr>
          <p:cNvPr id="7" name="6 - Θέση ημερομηνίας"/>
          <p:cNvSpPr>
            <a:spLocks noGrp="1"/>
          </p:cNvSpPr>
          <p:nvPr>
            <p:ph type="dt" sz="half" idx="10"/>
          </p:nvPr>
        </p:nvSpPr>
        <p:spPr/>
        <p:txBody>
          <a:bodyPr/>
          <a:lstStyle/>
          <a:p>
            <a:fld id="{FE5AF388-CBC0-49AC-B8AD-163887FF80A7}" type="datetimeFigureOut">
              <a:rPr lang="el-GR" smtClean="0"/>
              <a:pPr/>
              <a:t>15/1/2024</a:t>
            </a:fld>
            <a:endParaRPr lang="el-GR"/>
          </a:p>
        </p:txBody>
      </p:sp>
      <p:sp>
        <p:nvSpPr>
          <p:cNvPr id="8" name="7 - Θέση υποσέλιδου"/>
          <p:cNvSpPr>
            <a:spLocks noGrp="1"/>
          </p:cNvSpPr>
          <p:nvPr>
            <p:ph type="ftr" sz="quarter" idx="11"/>
          </p:nvPr>
        </p:nvSpPr>
        <p:spPr>
          <a:xfrm>
            <a:off x="406400" y="6409944"/>
            <a:ext cx="4775200" cy="365760"/>
          </a:xfrm>
        </p:spPr>
        <p:txBody>
          <a:bodyPr/>
          <a:lstStyle/>
          <a:p>
            <a:endParaRPr lang="el-GR"/>
          </a:p>
        </p:txBody>
      </p:sp>
      <p:sp>
        <p:nvSpPr>
          <p:cNvPr id="15" name="14 - Ευθεία γραμμή σύνδεσης"/>
          <p:cNvSpPr>
            <a:spLocks noChangeShapeType="1"/>
          </p:cNvSpPr>
          <p:nvPr/>
        </p:nvSpPr>
        <p:spPr bwMode="auto">
          <a:xfrm>
            <a:off x="203200" y="128016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23 - Θέση περιεχομένου"/>
          <p:cNvSpPr>
            <a:spLocks noGrp="1"/>
          </p:cNvSpPr>
          <p:nvPr>
            <p:ph sz="quarter" idx="2"/>
          </p:nvPr>
        </p:nvSpPr>
        <p:spPr>
          <a:xfrm>
            <a:off x="402336" y="2471383"/>
            <a:ext cx="5388864" cy="3818404"/>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6" name="25 - Θέση περιεχομένου"/>
          <p:cNvSpPr>
            <a:spLocks noGrp="1"/>
          </p:cNvSpPr>
          <p:nvPr>
            <p:ph sz="quarter" idx="4"/>
          </p:nvPr>
        </p:nvSpPr>
        <p:spPr>
          <a:xfrm>
            <a:off x="6400800" y="2471383"/>
            <a:ext cx="5384800" cy="3822192"/>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25" name="24 - Έλλειψη"/>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26 - Έλλειψη"/>
          <p:cNvSpPr/>
          <p:nvPr/>
        </p:nvSpPr>
        <p:spPr>
          <a:xfrm>
            <a:off x="5815584" y="1050524"/>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8 - Θέση αριθμού διαφάνειας"/>
          <p:cNvSpPr>
            <a:spLocks noGrp="1"/>
          </p:cNvSpPr>
          <p:nvPr>
            <p:ph type="sldNum" sz="quarter" idx="12"/>
          </p:nvPr>
        </p:nvSpPr>
        <p:spPr>
          <a:xfrm>
            <a:off x="5791200" y="1042417"/>
            <a:ext cx="609600" cy="441325"/>
          </a:xfrm>
        </p:spPr>
        <p:txBody>
          <a:bodyPr/>
          <a:lstStyle>
            <a:lvl1pPr algn="ctr">
              <a:defRPr/>
            </a:lvl1pPr>
          </a:lstStyle>
          <a:p>
            <a:fld id="{1D08BB3C-3116-4FDA-A23E-E074A058B391}" type="slidenum">
              <a:rPr lang="el-GR" smtClean="0"/>
              <a:pPr/>
              <a:t>‹#›</a:t>
            </a:fld>
            <a:endParaRPr lang="el-GR"/>
          </a:p>
        </p:txBody>
      </p:sp>
      <p:sp>
        <p:nvSpPr>
          <p:cNvPr id="23" name="22 - Τίτλος"/>
          <p:cNvSpPr>
            <a:spLocks noGrp="1"/>
          </p:cNvSpPr>
          <p:nvPr>
            <p:ph type="title"/>
          </p:nvPr>
        </p:nvSpPr>
        <p:spPr/>
        <p:txBody>
          <a:bodyPr rtlCol="0" anchor="b" anchorCtr="0"/>
          <a:lstStyle/>
          <a:p>
            <a:r>
              <a:rPr kumimoji="0" lang="el-GR" smtClean="0"/>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ημερομηνίας"/>
          <p:cNvSpPr>
            <a:spLocks noGrp="1"/>
          </p:cNvSpPr>
          <p:nvPr>
            <p:ph type="dt" sz="half" idx="10"/>
          </p:nvPr>
        </p:nvSpPr>
        <p:spPr/>
        <p:txBody>
          <a:bodyPr/>
          <a:lstStyle/>
          <a:p>
            <a:fld id="{FE5AF388-CBC0-49AC-B8AD-163887FF80A7}" type="datetimeFigureOut">
              <a:rPr lang="el-GR" smtClean="0"/>
              <a:pPr/>
              <a:t>15/1/2024</a:t>
            </a:fld>
            <a:endParaRPr lang="el-GR"/>
          </a:p>
        </p:txBody>
      </p:sp>
      <p:sp>
        <p:nvSpPr>
          <p:cNvPr id="4" name="3 - Θέση υποσέλιδου"/>
          <p:cNvSpPr>
            <a:spLocks noGrp="1"/>
          </p:cNvSpPr>
          <p:nvPr>
            <p:ph type="ftr" sz="quarter" idx="11"/>
          </p:nvPr>
        </p:nvSpPr>
        <p:spPr/>
        <p:txBody>
          <a:bodyPr/>
          <a:lstStyle/>
          <a:p>
            <a:endParaRPr lang="el-GR"/>
          </a:p>
        </p:txBody>
      </p:sp>
      <p:sp>
        <p:nvSpPr>
          <p:cNvPr id="5" name="4 - Θέση αριθμού διαφάνειας"/>
          <p:cNvSpPr>
            <a:spLocks noGrp="1"/>
          </p:cNvSpPr>
          <p:nvPr>
            <p:ph type="sldNum" sz="quarter" idx="12"/>
          </p:nvPr>
        </p:nvSpPr>
        <p:spPr>
          <a:xfrm>
            <a:off x="5791200" y="1036021"/>
            <a:ext cx="609600" cy="441325"/>
          </a:xfrm>
        </p:spPr>
        <p:txBody>
          <a:bodyPr/>
          <a:lstStyle/>
          <a:p>
            <a:fld id="{1D08BB3C-3116-4FDA-A23E-E074A058B391}" type="slidenum">
              <a:rPr lang="el-GR" smtClean="0"/>
              <a:pPr/>
              <a:t>‹#›</a:t>
            </a:fld>
            <a:endParaRPr lang="el-G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Κενή">
    <p:spTree>
      <p:nvGrpSpPr>
        <p:cNvPr id="1" name=""/>
        <p:cNvGrpSpPr/>
        <p:nvPr/>
      </p:nvGrpSpPr>
      <p:grpSpPr>
        <a:xfrm>
          <a:off x="0" y="0"/>
          <a:ext cx="0" cy="0"/>
          <a:chOff x="0" y="0"/>
          <a:chExt cx="0" cy="0"/>
        </a:xfrm>
      </p:grpSpPr>
      <p:sp>
        <p:nvSpPr>
          <p:cNvPr id="7" name="6 - Ορθογώνιο"/>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 Ορθογώνιο"/>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9 - Ορθογώνιο"/>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 Ορθογώνιο"/>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 Ορθογώνιο"/>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5 - Ορθογώνιο"/>
          <p:cNvSpPr>
            <a:spLocks noChangeArrowheads="1"/>
          </p:cNvSpPr>
          <p:nvPr/>
        </p:nvSpPr>
        <p:spPr bwMode="auto">
          <a:xfrm>
            <a:off x="203200" y="158496"/>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1 - Θέση ημερομηνίας"/>
          <p:cNvSpPr>
            <a:spLocks noGrp="1"/>
          </p:cNvSpPr>
          <p:nvPr>
            <p:ph type="dt" sz="half" idx="10"/>
          </p:nvPr>
        </p:nvSpPr>
        <p:spPr/>
        <p:txBody>
          <a:bodyPr/>
          <a:lstStyle/>
          <a:p>
            <a:fld id="{FE5AF388-CBC0-49AC-B8AD-163887FF80A7}" type="datetimeFigureOut">
              <a:rPr lang="el-GR" smtClean="0"/>
              <a:pPr/>
              <a:t>15/1/2024</a:t>
            </a:fld>
            <a:endParaRPr lang="el-GR"/>
          </a:p>
        </p:txBody>
      </p:sp>
      <p:sp>
        <p:nvSpPr>
          <p:cNvPr id="3" name="2 - Θέση υποσέλιδου"/>
          <p:cNvSpPr>
            <a:spLocks noGrp="1"/>
          </p:cNvSpPr>
          <p:nvPr>
            <p:ph type="ftr" sz="quarter" idx="11"/>
          </p:nvPr>
        </p:nvSpPr>
        <p:spPr/>
        <p:txBody>
          <a:bodyPr/>
          <a:lstStyle/>
          <a:p>
            <a:endParaRPr lang="el-GR"/>
          </a:p>
        </p:txBody>
      </p:sp>
      <p:sp>
        <p:nvSpPr>
          <p:cNvPr id="4" name="3 - Θέση αριθμού διαφάνειας"/>
          <p:cNvSpPr>
            <a:spLocks noGrp="1"/>
          </p:cNvSpPr>
          <p:nvPr>
            <p:ph type="sldNum" sz="quarter" idx="12"/>
          </p:nvPr>
        </p:nvSpPr>
        <p:spPr>
          <a:xfrm>
            <a:off x="5689600" y="6324600"/>
            <a:ext cx="812800" cy="441324"/>
          </a:xfrm>
        </p:spPr>
        <p:txBody>
          <a:bodyPr/>
          <a:lstStyle>
            <a:lvl1pPr>
              <a:defRPr>
                <a:solidFill>
                  <a:srgbClr val="FFFFFF"/>
                </a:solidFill>
              </a:defRPr>
            </a:lvl1pPr>
          </a:lstStyle>
          <a:p>
            <a:fld id="{1D08BB3C-3116-4FDA-A23E-E074A058B391}" type="slidenum">
              <a:rPr lang="el-GR" smtClean="0"/>
              <a:pPr/>
              <a:t>‹#›</a:t>
            </a:fld>
            <a:endParaRPr lang="el-G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Περιεχόμενο με λεζάντα">
    <p:bg>
      <p:bgRef idx="1001">
        <a:schemeClr val="bg1"/>
      </p:bgRef>
    </p:bg>
    <p:spTree>
      <p:nvGrpSpPr>
        <p:cNvPr id="1" name=""/>
        <p:cNvGrpSpPr/>
        <p:nvPr/>
      </p:nvGrpSpPr>
      <p:grpSpPr>
        <a:xfrm>
          <a:off x="0" y="0"/>
          <a:ext cx="0" cy="0"/>
          <a:chOff x="0" y="0"/>
          <a:chExt cx="0" cy="0"/>
        </a:xfrm>
      </p:grpSpPr>
      <p:sp>
        <p:nvSpPr>
          <p:cNvPr id="19" name="18 - Ορθογώνιο"/>
          <p:cNvSpPr>
            <a:spLocks noChangeArrowheads="1"/>
          </p:cNvSpPr>
          <p:nvPr/>
        </p:nvSpPr>
        <p:spPr bwMode="auto">
          <a:xfrm>
            <a:off x="203200" y="152400"/>
            <a:ext cx="11777472"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14 - Ορθογώνιο"/>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0" y="0"/>
            <a:ext cx="12192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16 - Ορθογώνιο"/>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12 - Ορθογώνιο"/>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 Τίτλος"/>
          <p:cNvSpPr>
            <a:spLocks noGrp="1"/>
          </p:cNvSpPr>
          <p:nvPr>
            <p:ph type="title"/>
          </p:nvPr>
        </p:nvSpPr>
        <p:spPr>
          <a:xfrm>
            <a:off x="508000" y="914400"/>
            <a:ext cx="3149600" cy="990600"/>
          </a:xfrm>
        </p:spPr>
        <p:txBody>
          <a:bodyPr anchor="b">
            <a:noAutofit/>
          </a:bodyPr>
          <a:lstStyle>
            <a:lvl1pPr algn="l">
              <a:buNone/>
              <a:defRPr sz="2200" b="1">
                <a:solidFill>
                  <a:srgbClr val="FFFFFF"/>
                </a:solidFill>
              </a:defRPr>
            </a:lvl1pPr>
          </a:lstStyle>
          <a:p>
            <a:r>
              <a:rPr kumimoji="0" lang="el-GR" smtClean="0"/>
              <a:t>Kλικ για επεξεργασία του τίτλου</a:t>
            </a:r>
            <a:endParaRPr kumimoji="0" lang="en-US"/>
          </a:p>
        </p:txBody>
      </p:sp>
      <p:sp>
        <p:nvSpPr>
          <p:cNvPr id="3" name="2 - Θέση κειμένου"/>
          <p:cNvSpPr>
            <a:spLocks noGrp="1"/>
          </p:cNvSpPr>
          <p:nvPr>
            <p:ph type="body" idx="2"/>
          </p:nvPr>
        </p:nvSpPr>
        <p:spPr>
          <a:xfrm>
            <a:off x="508000" y="1981201"/>
            <a:ext cx="31496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l-GR" smtClean="0"/>
              <a:t>Kλικ για επεξεργασία των στυλ του υποδείγματος</a:t>
            </a:r>
          </a:p>
        </p:txBody>
      </p:sp>
      <p:sp>
        <p:nvSpPr>
          <p:cNvPr id="8" name="7 - Ορθογώνιο"/>
          <p:cNvSpPr>
            <a:spLocks noChangeArrowheads="1"/>
          </p:cNvSpPr>
          <p:nvPr/>
        </p:nvSpPr>
        <p:spPr bwMode="auto">
          <a:xfrm>
            <a:off x="203200" y="152400"/>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8 - Ευθεία γραμμή σύνδεσης"/>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19 - Θέση περιεχομένου"/>
          <p:cNvSpPr>
            <a:spLocks noGrp="1"/>
          </p:cNvSpPr>
          <p:nvPr>
            <p:ph sz="quarter" idx="1"/>
          </p:nvPr>
        </p:nvSpPr>
        <p:spPr>
          <a:xfrm>
            <a:off x="4165600" y="685800"/>
            <a:ext cx="7518400" cy="5410200"/>
          </a:xfrm>
        </p:spPr>
        <p:txBody>
          <a:bodyPr/>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10" name="9 - Έλλειψη"/>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 Έλλειψη"/>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 Θέση αριθμού διαφάνειας"/>
          <p:cNvSpPr>
            <a:spLocks noGrp="1"/>
          </p:cNvSpPr>
          <p:nvPr>
            <p:ph type="sldNum" sz="quarter" idx="12"/>
          </p:nvPr>
        </p:nvSpPr>
        <p:spPr>
          <a:xfrm>
            <a:off x="1828800" y="312739"/>
            <a:ext cx="609600" cy="441325"/>
          </a:xfrm>
        </p:spPr>
        <p:txBody>
          <a:bodyPr/>
          <a:lstStyle>
            <a:lvl1pPr>
              <a:defRPr>
                <a:solidFill>
                  <a:schemeClr val="accent3">
                    <a:shade val="75000"/>
                  </a:schemeClr>
                </a:solidFill>
              </a:defRPr>
            </a:lvl1pPr>
          </a:lstStyle>
          <a:p>
            <a:fld id="{1D08BB3C-3116-4FDA-A23E-E074A058B391}" type="slidenum">
              <a:rPr lang="el-GR" smtClean="0"/>
              <a:pPr/>
              <a:t>‹#›</a:t>
            </a:fld>
            <a:endParaRPr lang="el-GR"/>
          </a:p>
        </p:txBody>
      </p:sp>
      <p:sp>
        <p:nvSpPr>
          <p:cNvPr id="21" name="20 - Ορθογώνιο"/>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 Θέση ημερομηνίας"/>
          <p:cNvSpPr>
            <a:spLocks noGrp="1"/>
          </p:cNvSpPr>
          <p:nvPr>
            <p:ph type="dt" sz="half" idx="10"/>
          </p:nvPr>
        </p:nvSpPr>
        <p:spPr/>
        <p:txBody>
          <a:bodyPr/>
          <a:lstStyle/>
          <a:p>
            <a:fld id="{FE5AF388-CBC0-49AC-B8AD-163887FF80A7}" type="datetimeFigureOut">
              <a:rPr lang="el-GR" smtClean="0"/>
              <a:pPr/>
              <a:t>15/1/2024</a:t>
            </a:fld>
            <a:endParaRPr lang="el-GR"/>
          </a:p>
        </p:txBody>
      </p:sp>
      <p:sp>
        <p:nvSpPr>
          <p:cNvPr id="6" name="5 - Θέση υποσέλιδου"/>
          <p:cNvSpPr>
            <a:spLocks noGrp="1"/>
          </p:cNvSpPr>
          <p:nvPr>
            <p:ph type="ftr" sz="quarter" idx="11"/>
          </p:nvPr>
        </p:nvSpPr>
        <p:spPr>
          <a:xfrm>
            <a:off x="402336" y="6410848"/>
            <a:ext cx="4511040" cy="365760"/>
          </a:xfrm>
        </p:spPr>
        <p:txBody>
          <a:bodyPr/>
          <a:lstStyle/>
          <a:p>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Εικόνα με λεζάντα">
    <p:spTree>
      <p:nvGrpSpPr>
        <p:cNvPr id="1" name=""/>
        <p:cNvGrpSpPr/>
        <p:nvPr/>
      </p:nvGrpSpPr>
      <p:grpSpPr>
        <a:xfrm>
          <a:off x="0" y="0"/>
          <a:ext cx="0" cy="0"/>
          <a:chOff x="0" y="0"/>
          <a:chExt cx="0" cy="0"/>
        </a:xfrm>
      </p:grpSpPr>
      <p:sp>
        <p:nvSpPr>
          <p:cNvPr id="21" name="20 - Ευθεία γραμμή σύνδεσης"/>
          <p:cNvSpPr>
            <a:spLocks noChangeShapeType="1"/>
          </p:cNvSpPr>
          <p:nvPr/>
        </p:nvSpPr>
        <p:spPr bwMode="auto">
          <a:xfrm>
            <a:off x="203200" y="533400"/>
            <a:ext cx="11777472"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16 - Ορθογώνιο"/>
          <p:cNvSpPr>
            <a:spLocks noChangeArrowheads="1"/>
          </p:cNvSpPr>
          <p:nvPr/>
        </p:nvSpPr>
        <p:spPr bwMode="white">
          <a:xfrm>
            <a:off x="0" y="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19 - Ορθογώνιο"/>
          <p:cNvSpPr>
            <a:spLocks noChangeArrowheads="1"/>
          </p:cNvSpPr>
          <p:nvPr/>
        </p:nvSpPr>
        <p:spPr bwMode="auto">
          <a:xfrm>
            <a:off x="203200" y="152400"/>
            <a:ext cx="11777472"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 Ορθογώνιο"/>
          <p:cNvSpPr/>
          <p:nvPr/>
        </p:nvSpPr>
        <p:spPr>
          <a:xfrm>
            <a:off x="203200" y="609600"/>
            <a:ext cx="36576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 Ορθογώνιο"/>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11 - Έλλειψη"/>
          <p:cNvSpPr/>
          <p:nvPr/>
        </p:nvSpPr>
        <p:spPr>
          <a:xfrm>
            <a:off x="1727200" y="228600"/>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12 - Έλλειψη"/>
          <p:cNvSpPr/>
          <p:nvPr/>
        </p:nvSpPr>
        <p:spPr>
          <a:xfrm>
            <a:off x="1853184" y="323088"/>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6 - Θέση αριθμού διαφάνειας"/>
          <p:cNvSpPr>
            <a:spLocks noGrp="1"/>
          </p:cNvSpPr>
          <p:nvPr>
            <p:ph type="sldNum" sz="quarter" idx="12"/>
          </p:nvPr>
        </p:nvSpPr>
        <p:spPr>
          <a:xfrm>
            <a:off x="1828800" y="312739"/>
            <a:ext cx="609600" cy="441325"/>
          </a:xfrm>
        </p:spPr>
        <p:txBody>
          <a:bodyPr/>
          <a:lstStyle/>
          <a:p>
            <a:fld id="{1D08BB3C-3116-4FDA-A23E-E074A058B391}" type="slidenum">
              <a:rPr lang="el-GR" smtClean="0"/>
              <a:pPr/>
              <a:t>‹#›</a:t>
            </a:fld>
            <a:endParaRPr lang="el-GR"/>
          </a:p>
        </p:txBody>
      </p:sp>
      <p:sp>
        <p:nvSpPr>
          <p:cNvPr id="2" name="1 - Τίτλος"/>
          <p:cNvSpPr>
            <a:spLocks noGrp="1"/>
          </p:cNvSpPr>
          <p:nvPr>
            <p:ph type="title"/>
          </p:nvPr>
        </p:nvSpPr>
        <p:spPr>
          <a:xfrm>
            <a:off x="4000500" y="5029200"/>
            <a:ext cx="7823200" cy="1219200"/>
          </a:xfrm>
        </p:spPr>
        <p:txBody>
          <a:bodyPr anchor="t">
            <a:noAutofit/>
          </a:bodyPr>
          <a:lstStyle>
            <a:lvl1pPr algn="l">
              <a:buNone/>
              <a:defRPr sz="2400" b="1">
                <a:solidFill>
                  <a:schemeClr val="tx2"/>
                </a:solidFill>
              </a:defRPr>
            </a:lvl1pPr>
          </a:lstStyle>
          <a:p>
            <a:r>
              <a:rPr kumimoji="0" lang="el-GR" smtClean="0"/>
              <a:t>Kλικ για επεξεργασία του τίτλου</a:t>
            </a:r>
            <a:endParaRPr kumimoji="0" lang="en-US"/>
          </a:p>
        </p:txBody>
      </p:sp>
      <p:sp>
        <p:nvSpPr>
          <p:cNvPr id="3" name="2 - Θέση εικόνας"/>
          <p:cNvSpPr>
            <a:spLocks noGrp="1"/>
          </p:cNvSpPr>
          <p:nvPr>
            <p:ph type="pic" idx="1"/>
          </p:nvPr>
        </p:nvSpPr>
        <p:spPr>
          <a:xfrm>
            <a:off x="4000500" y="609600"/>
            <a:ext cx="7823200" cy="4267200"/>
          </a:xfrm>
        </p:spPr>
        <p:txBody>
          <a:bodyPr/>
          <a:lstStyle>
            <a:lvl1pPr marL="0" indent="0">
              <a:buNone/>
              <a:defRPr sz="3200"/>
            </a:lvl1pPr>
          </a:lstStyle>
          <a:p>
            <a:r>
              <a:rPr kumimoji="0" lang="el-GR" smtClean="0"/>
              <a:t>Κάντε κλικ στο εικονίδιο για να προσθέσετε μια εικόνα</a:t>
            </a:r>
            <a:endParaRPr kumimoji="0" lang="en-US" dirty="0"/>
          </a:p>
        </p:txBody>
      </p:sp>
      <p:sp>
        <p:nvSpPr>
          <p:cNvPr id="4" name="3 - Θέση κειμένου"/>
          <p:cNvSpPr>
            <a:spLocks noGrp="1"/>
          </p:cNvSpPr>
          <p:nvPr>
            <p:ph type="body" sz="half" idx="2"/>
          </p:nvPr>
        </p:nvSpPr>
        <p:spPr>
          <a:xfrm>
            <a:off x="508000" y="990600"/>
            <a:ext cx="32512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l-GR" smtClean="0"/>
              <a:t>Kλικ για επεξεργασία των στυλ του υποδείγματος</a:t>
            </a:r>
          </a:p>
        </p:txBody>
      </p:sp>
      <p:sp>
        <p:nvSpPr>
          <p:cNvPr id="22" name="21 - Ορθογώνιο"/>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4 - Θέση ημερομηνίας"/>
          <p:cNvSpPr>
            <a:spLocks noGrp="1"/>
          </p:cNvSpPr>
          <p:nvPr>
            <p:ph type="dt" sz="half" idx="10"/>
          </p:nvPr>
        </p:nvSpPr>
        <p:spPr>
          <a:xfrm>
            <a:off x="7717536" y="6404984"/>
            <a:ext cx="4059936" cy="365760"/>
          </a:xfrm>
        </p:spPr>
        <p:txBody>
          <a:bodyPr/>
          <a:lstStyle/>
          <a:p>
            <a:fld id="{FE5AF388-CBC0-49AC-B8AD-163887FF80A7}" type="datetimeFigureOut">
              <a:rPr lang="el-GR" smtClean="0"/>
              <a:pPr/>
              <a:t>15/1/2024</a:t>
            </a:fld>
            <a:endParaRPr lang="el-GR"/>
          </a:p>
        </p:txBody>
      </p:sp>
      <p:sp>
        <p:nvSpPr>
          <p:cNvPr id="6" name="5 - Θέση υποσέλιδου"/>
          <p:cNvSpPr>
            <a:spLocks noGrp="1"/>
          </p:cNvSpPr>
          <p:nvPr>
            <p:ph type="ftr" sz="quarter" idx="11"/>
          </p:nvPr>
        </p:nvSpPr>
        <p:spPr>
          <a:xfrm>
            <a:off x="402336" y="6410848"/>
            <a:ext cx="4779264" cy="365760"/>
          </a:xfrm>
        </p:spPr>
        <p:txBody>
          <a:bodyPr/>
          <a:lstStyle/>
          <a:p>
            <a:endParaRPr lang="el-G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bg>
      <p:bgRef idx="1001">
        <a:schemeClr val="bg2"/>
      </p:bgRef>
    </p:bg>
    <p:spTree>
      <p:nvGrpSpPr>
        <p:cNvPr id="1" name=""/>
        <p:cNvGrpSpPr/>
        <p:nvPr/>
      </p:nvGrpSpPr>
      <p:grpSpPr>
        <a:xfrm>
          <a:off x="0" y="0"/>
          <a:ext cx="0" cy="0"/>
          <a:chOff x="0" y="0"/>
          <a:chExt cx="0" cy="0"/>
        </a:xfrm>
      </p:grpSpPr>
      <p:sp>
        <p:nvSpPr>
          <p:cNvPr id="2" name="1 - Τίτλος"/>
          <p:cNvSpPr>
            <a:spLocks noGrp="1"/>
          </p:cNvSpPr>
          <p:nvPr>
            <p:ph type="title"/>
          </p:nvPr>
        </p:nvSpPr>
        <p:spPr/>
        <p:txBody>
          <a:bodyPr/>
          <a:lstStyle/>
          <a:p>
            <a:r>
              <a:rPr kumimoji="0" lang="el-GR" smtClean="0"/>
              <a:t>Kλικ για επεξεργασία του τίτλου</a:t>
            </a:r>
            <a:endParaRPr kumimoji="0" lang="en-US"/>
          </a:p>
        </p:txBody>
      </p:sp>
      <p:sp>
        <p:nvSpPr>
          <p:cNvPr id="3" name="2 - Θέση κατακόρυφου κειμένου"/>
          <p:cNvSpPr>
            <a:spLocks noGrp="1"/>
          </p:cNvSpPr>
          <p:nvPr>
            <p:ph type="body" orient="vert" idx="1"/>
          </p:nvPr>
        </p:nvSpPr>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FE5AF388-CBC0-49AC-B8AD-163887FF80A7}" type="datetimeFigureOut">
              <a:rPr lang="el-GR" smtClean="0"/>
              <a:pPr/>
              <a:t>15/1/2024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6" name="5 - Θέση αριθμού διαφάνειας"/>
          <p:cNvSpPr>
            <a:spLocks noGrp="1"/>
          </p:cNvSpPr>
          <p:nvPr>
            <p:ph type="sldNum" sz="quarter" idx="12"/>
          </p:nvPr>
        </p:nvSpPr>
        <p:spPr/>
        <p:txBody>
          <a:bodyPr/>
          <a:lstStyle/>
          <a:p>
            <a:fld id="{1D08BB3C-3116-4FDA-A23E-E074A058B391}" type="slidenum">
              <a:rPr lang="el-GR" smtClean="0"/>
              <a:pPr/>
              <a:t>‹#›</a:t>
            </a:fld>
            <a:endParaRPr lang="el-GR"/>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Κατακόρυφος τίτλος και Κείμενο">
    <p:bg>
      <p:bgRef idx="1001">
        <a:schemeClr val="bg2"/>
      </p:bgRef>
    </p:bg>
    <p:spTree>
      <p:nvGrpSpPr>
        <p:cNvPr id="1" name=""/>
        <p:cNvGrpSpPr/>
        <p:nvPr/>
      </p:nvGrpSpPr>
      <p:grpSpPr>
        <a:xfrm>
          <a:off x="0" y="0"/>
          <a:ext cx="0" cy="0"/>
          <a:chOff x="0" y="0"/>
          <a:chExt cx="0" cy="0"/>
        </a:xfrm>
      </p:grpSpPr>
      <p:sp>
        <p:nvSpPr>
          <p:cNvPr id="7" name="6 - Ορθογώνιο"/>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7 - Ορθογώνιο"/>
          <p:cNvSpPr>
            <a:spLocks noChangeArrowheads="1"/>
          </p:cNvSpPr>
          <p:nvPr/>
        </p:nvSpPr>
        <p:spPr bwMode="white">
          <a:xfrm>
            <a:off x="9347200" y="0"/>
            <a:ext cx="28448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 Ορθογώνιο"/>
          <p:cNvSpPr>
            <a:spLocks noChangeArrowheads="1"/>
          </p:cNvSpPr>
          <p:nvPr/>
        </p:nvSpPr>
        <p:spPr bwMode="white">
          <a:xfrm>
            <a:off x="0" y="0"/>
            <a:ext cx="12192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9 - Ορθογώνιο"/>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10 - Ορθογώνιο"/>
          <p:cNvSpPr>
            <a:spLocks noChangeArrowheads="1"/>
          </p:cNvSpPr>
          <p:nvPr/>
        </p:nvSpPr>
        <p:spPr bwMode="auto">
          <a:xfrm>
            <a:off x="195072" y="6391657"/>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11 - Ορθογώνιο"/>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12 - Ευθεία γραμμή σύνδεσης"/>
          <p:cNvSpPr>
            <a:spLocks noChangeShapeType="1"/>
          </p:cNvSpPr>
          <p:nvPr/>
        </p:nvSpPr>
        <p:spPr bwMode="auto">
          <a:xfrm rot="5400000">
            <a:off x="6403340"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13 - Έλλειψη"/>
          <p:cNvSpPr/>
          <p:nvPr/>
        </p:nvSpPr>
        <p:spPr>
          <a:xfrm>
            <a:off x="9119616" y="2925763"/>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 Έλλειψη"/>
          <p:cNvSpPr/>
          <p:nvPr/>
        </p:nvSpPr>
        <p:spPr>
          <a:xfrm>
            <a:off x="9245600" y="3020251"/>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5 - Θέση αριθμού διαφάνειας"/>
          <p:cNvSpPr>
            <a:spLocks noGrp="1"/>
          </p:cNvSpPr>
          <p:nvPr>
            <p:ph type="sldNum" sz="quarter" idx="12"/>
          </p:nvPr>
        </p:nvSpPr>
        <p:spPr>
          <a:xfrm>
            <a:off x="9221216" y="3009902"/>
            <a:ext cx="609600" cy="441325"/>
          </a:xfrm>
        </p:spPr>
        <p:txBody>
          <a:bodyPr/>
          <a:lstStyle/>
          <a:p>
            <a:fld id="{1D08BB3C-3116-4FDA-A23E-E074A058B391}" type="slidenum">
              <a:rPr lang="el-GR" smtClean="0"/>
              <a:pPr/>
              <a:t>‹#›</a:t>
            </a:fld>
            <a:endParaRPr lang="el-GR"/>
          </a:p>
        </p:txBody>
      </p:sp>
      <p:sp>
        <p:nvSpPr>
          <p:cNvPr id="3" name="2 - Θέση κατακόρυφου κειμένου"/>
          <p:cNvSpPr>
            <a:spLocks noGrp="1"/>
          </p:cNvSpPr>
          <p:nvPr>
            <p:ph type="body" orient="vert" idx="1"/>
          </p:nvPr>
        </p:nvSpPr>
        <p:spPr>
          <a:xfrm>
            <a:off x="406400" y="304800"/>
            <a:ext cx="8737600" cy="5821366"/>
          </a:xfrm>
        </p:spPr>
        <p:txBody>
          <a:bodyPr vert="eaVert"/>
          <a:lstStyle/>
          <a:p>
            <a:pPr lvl="0" eaLnBrk="1" latinLnBrk="0" hangingPunct="1"/>
            <a:r>
              <a:rPr lang="el-GR" smtClean="0"/>
              <a:t>Kλικ για επεξεργασία των στυλ του υποδείγματος</a:t>
            </a:r>
          </a:p>
          <a:p>
            <a:pPr lvl="1" eaLnBrk="1" latinLnBrk="0" hangingPunct="1"/>
            <a:r>
              <a:rPr lang="el-GR" smtClean="0"/>
              <a:t>Δεύτερου επιπέδου</a:t>
            </a:r>
          </a:p>
          <a:p>
            <a:pPr lvl="2" eaLnBrk="1" latinLnBrk="0" hangingPunct="1"/>
            <a:r>
              <a:rPr lang="el-GR" smtClean="0"/>
              <a:t>Τρίτου επιπέδου</a:t>
            </a:r>
          </a:p>
          <a:p>
            <a:pPr lvl="3" eaLnBrk="1" latinLnBrk="0" hangingPunct="1"/>
            <a:r>
              <a:rPr lang="el-GR" smtClean="0"/>
              <a:t>Τέταρτου επιπέδου</a:t>
            </a:r>
          </a:p>
          <a:p>
            <a:pPr lvl="4" eaLnBrk="1" latinLnBrk="0" hangingPunct="1"/>
            <a:r>
              <a:rPr lang="el-GR" smtClean="0"/>
              <a:t>Πέμπτου επιπέδου</a:t>
            </a:r>
            <a:endParaRPr kumimoji="0" lang="en-US"/>
          </a:p>
        </p:txBody>
      </p:sp>
      <p:sp>
        <p:nvSpPr>
          <p:cNvPr id="4" name="3 - Θέση ημερομηνίας"/>
          <p:cNvSpPr>
            <a:spLocks noGrp="1"/>
          </p:cNvSpPr>
          <p:nvPr>
            <p:ph type="dt" sz="half" idx="10"/>
          </p:nvPr>
        </p:nvSpPr>
        <p:spPr/>
        <p:txBody>
          <a:bodyPr/>
          <a:lstStyle/>
          <a:p>
            <a:fld id="{FE5AF388-CBC0-49AC-B8AD-163887FF80A7}" type="datetimeFigureOut">
              <a:rPr lang="el-GR" smtClean="0"/>
              <a:pPr/>
              <a:t>15/1/2024</a:t>
            </a:fld>
            <a:endParaRPr lang="el-GR"/>
          </a:p>
        </p:txBody>
      </p:sp>
      <p:sp>
        <p:nvSpPr>
          <p:cNvPr id="5" name="4 - Θέση υποσέλιδου"/>
          <p:cNvSpPr>
            <a:spLocks noGrp="1"/>
          </p:cNvSpPr>
          <p:nvPr>
            <p:ph type="ftr" sz="quarter" idx="11"/>
          </p:nvPr>
        </p:nvSpPr>
        <p:spPr/>
        <p:txBody>
          <a:bodyPr/>
          <a:lstStyle/>
          <a:p>
            <a:endParaRPr lang="el-GR"/>
          </a:p>
        </p:txBody>
      </p:sp>
      <p:sp>
        <p:nvSpPr>
          <p:cNvPr id="2" name="1 - Κατακόρυφος τίτλος"/>
          <p:cNvSpPr>
            <a:spLocks noGrp="1"/>
          </p:cNvSpPr>
          <p:nvPr>
            <p:ph type="title" orient="vert"/>
          </p:nvPr>
        </p:nvSpPr>
        <p:spPr>
          <a:xfrm>
            <a:off x="9855200" y="304802"/>
            <a:ext cx="1930400" cy="5851525"/>
          </a:xfrm>
        </p:spPr>
        <p:txBody>
          <a:bodyPr vert="eaVert"/>
          <a:lstStyle/>
          <a:p>
            <a:r>
              <a:rPr kumimoji="0" lang="el-GR" smtClean="0"/>
              <a:t>Kλικ για επεξεργασία του τίτλου</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16 - Ορθογώνιο"/>
          <p:cNvSpPr>
            <a:spLocks noChangeArrowheads="1"/>
          </p:cNvSpPr>
          <p:nvPr/>
        </p:nvSpPr>
        <p:spPr bwMode="white">
          <a:xfrm>
            <a:off x="0" y="6705600"/>
            <a:ext cx="12192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15 - Ορθογώνιο"/>
          <p:cNvSpPr>
            <a:spLocks noChangeArrowheads="1"/>
          </p:cNvSpPr>
          <p:nvPr/>
        </p:nvSpPr>
        <p:spPr bwMode="white">
          <a:xfrm>
            <a:off x="0" y="1"/>
            <a:ext cx="12192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17 - Ορθογώνιο"/>
          <p:cNvSpPr>
            <a:spLocks noChangeArrowheads="1"/>
          </p:cNvSpPr>
          <p:nvPr/>
        </p:nvSpPr>
        <p:spPr bwMode="white">
          <a:xfrm>
            <a:off x="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18 - Ορθογώνιο"/>
          <p:cNvSpPr>
            <a:spLocks noChangeArrowheads="1"/>
          </p:cNvSpPr>
          <p:nvPr/>
        </p:nvSpPr>
        <p:spPr bwMode="white">
          <a:xfrm>
            <a:off x="11988800" y="0"/>
            <a:ext cx="2032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8 - Ορθογώνιο"/>
          <p:cNvSpPr>
            <a:spLocks noChangeArrowheads="1"/>
          </p:cNvSpPr>
          <p:nvPr/>
        </p:nvSpPr>
        <p:spPr bwMode="auto">
          <a:xfrm>
            <a:off x="199136" y="6388386"/>
            <a:ext cx="11777472"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13 - Θέση ημερομηνίας"/>
          <p:cNvSpPr>
            <a:spLocks noGrp="1"/>
          </p:cNvSpPr>
          <p:nvPr>
            <p:ph type="dt" sz="half" idx="2"/>
          </p:nvPr>
        </p:nvSpPr>
        <p:spPr>
          <a:xfrm>
            <a:off x="7721600" y="6404984"/>
            <a:ext cx="4059936" cy="365760"/>
          </a:xfrm>
          <a:prstGeom prst="rect">
            <a:avLst/>
          </a:prstGeom>
        </p:spPr>
        <p:txBody>
          <a:bodyPr vert="horz"/>
          <a:lstStyle>
            <a:lvl1pPr algn="r" eaLnBrk="1" latinLnBrk="0" hangingPunct="1">
              <a:defRPr kumimoji="0" sz="1400">
                <a:solidFill>
                  <a:srgbClr val="FFFFFF"/>
                </a:solidFill>
              </a:defRPr>
            </a:lvl1pPr>
          </a:lstStyle>
          <a:p>
            <a:fld id="{FE5AF388-CBC0-49AC-B8AD-163887FF80A7}" type="datetimeFigureOut">
              <a:rPr lang="el-GR" smtClean="0"/>
              <a:pPr/>
              <a:t>15/1/2024</a:t>
            </a:fld>
            <a:endParaRPr lang="el-GR"/>
          </a:p>
        </p:txBody>
      </p:sp>
      <p:sp>
        <p:nvSpPr>
          <p:cNvPr id="3" name="2 - Θέση υποσέλιδου"/>
          <p:cNvSpPr>
            <a:spLocks noGrp="1"/>
          </p:cNvSpPr>
          <p:nvPr>
            <p:ph type="ftr" sz="quarter" idx="3"/>
          </p:nvPr>
        </p:nvSpPr>
        <p:spPr>
          <a:xfrm>
            <a:off x="406400" y="6410848"/>
            <a:ext cx="4775200" cy="365760"/>
          </a:xfrm>
          <a:prstGeom prst="rect">
            <a:avLst/>
          </a:prstGeom>
        </p:spPr>
        <p:txBody>
          <a:bodyPr vert="horz"/>
          <a:lstStyle>
            <a:lvl1pPr algn="l" eaLnBrk="1" latinLnBrk="0" hangingPunct="1">
              <a:defRPr kumimoji="0" sz="1200">
                <a:solidFill>
                  <a:srgbClr val="FFFFFF"/>
                </a:solidFill>
              </a:defRPr>
            </a:lvl1pPr>
          </a:lstStyle>
          <a:p>
            <a:endParaRPr lang="el-GR"/>
          </a:p>
        </p:txBody>
      </p:sp>
      <p:sp>
        <p:nvSpPr>
          <p:cNvPr id="8" name="7 - Ορθογώνιο"/>
          <p:cNvSpPr>
            <a:spLocks noChangeArrowheads="1"/>
          </p:cNvSpPr>
          <p:nvPr/>
        </p:nvSpPr>
        <p:spPr bwMode="auto">
          <a:xfrm>
            <a:off x="203200" y="155448"/>
            <a:ext cx="11777472"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9 - Ευθεία γραμμή σύνδεσης"/>
          <p:cNvSpPr>
            <a:spLocks noChangeShapeType="1"/>
          </p:cNvSpPr>
          <p:nvPr/>
        </p:nvSpPr>
        <p:spPr bwMode="auto">
          <a:xfrm>
            <a:off x="203200" y="1276743"/>
            <a:ext cx="1177747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11 - Έλλειψη"/>
          <p:cNvSpPr/>
          <p:nvPr/>
        </p:nvSpPr>
        <p:spPr>
          <a:xfrm>
            <a:off x="5689600" y="956036"/>
            <a:ext cx="8128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14 - Έλλειψη"/>
          <p:cNvSpPr/>
          <p:nvPr/>
        </p:nvSpPr>
        <p:spPr>
          <a:xfrm>
            <a:off x="5815584" y="1050524"/>
            <a:ext cx="560832"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22 - Θέση αριθμού διαφάνειας"/>
          <p:cNvSpPr>
            <a:spLocks noGrp="1"/>
          </p:cNvSpPr>
          <p:nvPr>
            <p:ph type="sldNum" sz="quarter" idx="4"/>
          </p:nvPr>
        </p:nvSpPr>
        <p:spPr>
          <a:xfrm>
            <a:off x="5791200" y="1040175"/>
            <a:ext cx="6096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1D08BB3C-3116-4FDA-A23E-E074A058B391}" type="slidenum">
              <a:rPr lang="el-GR" smtClean="0"/>
              <a:pPr/>
              <a:t>‹#›</a:t>
            </a:fld>
            <a:endParaRPr lang="el-GR"/>
          </a:p>
        </p:txBody>
      </p:sp>
      <p:sp>
        <p:nvSpPr>
          <p:cNvPr id="22" name="21 - Θέση τίτλου"/>
          <p:cNvSpPr>
            <a:spLocks noGrp="1"/>
          </p:cNvSpPr>
          <p:nvPr>
            <p:ph type="title"/>
          </p:nvPr>
        </p:nvSpPr>
        <p:spPr>
          <a:xfrm>
            <a:off x="402336" y="228600"/>
            <a:ext cx="11379200" cy="758952"/>
          </a:xfrm>
          <a:prstGeom prst="rect">
            <a:avLst/>
          </a:prstGeom>
        </p:spPr>
        <p:txBody>
          <a:bodyPr vert="horz" anchor="b">
            <a:normAutofit/>
          </a:bodyPr>
          <a:lstStyle/>
          <a:p>
            <a:r>
              <a:rPr kumimoji="0" lang="el-GR" smtClean="0"/>
              <a:t>Kλικ για επεξεργασία του τίτλου</a:t>
            </a:r>
            <a:endParaRPr kumimoji="0" lang="en-US"/>
          </a:p>
        </p:txBody>
      </p:sp>
      <p:sp>
        <p:nvSpPr>
          <p:cNvPr id="13" name="12 - Θέση κειμένου"/>
          <p:cNvSpPr>
            <a:spLocks noGrp="1"/>
          </p:cNvSpPr>
          <p:nvPr>
            <p:ph type="body" idx="1"/>
          </p:nvPr>
        </p:nvSpPr>
        <p:spPr>
          <a:xfrm>
            <a:off x="402336" y="1524000"/>
            <a:ext cx="11379200" cy="4599432"/>
          </a:xfrm>
          <a:prstGeom prst="rect">
            <a:avLst/>
          </a:prstGeom>
        </p:spPr>
        <p:txBody>
          <a:bodyPr vert="horz">
            <a:normAutofit/>
          </a:bodyPr>
          <a:lstStyle/>
          <a:p>
            <a:pPr lvl="0" eaLnBrk="1" latinLnBrk="0" hangingPunct="1"/>
            <a:r>
              <a:rPr kumimoji="0" lang="el-GR" smtClean="0"/>
              <a:t>Kλικ για επεξεργασία των στυλ του υποδείγματος</a:t>
            </a:r>
          </a:p>
          <a:p>
            <a:pPr lvl="1" eaLnBrk="1" latinLnBrk="0" hangingPunct="1"/>
            <a:r>
              <a:rPr kumimoji="0" lang="el-GR" smtClean="0"/>
              <a:t>Δεύτερου επιπέδου</a:t>
            </a:r>
          </a:p>
          <a:p>
            <a:pPr lvl="2" eaLnBrk="1" latinLnBrk="0" hangingPunct="1"/>
            <a:r>
              <a:rPr kumimoji="0" lang="el-GR" smtClean="0"/>
              <a:t>Τρίτου επιπέδου</a:t>
            </a:r>
          </a:p>
          <a:p>
            <a:pPr lvl="3" eaLnBrk="1" latinLnBrk="0" hangingPunct="1"/>
            <a:r>
              <a:rPr kumimoji="0" lang="el-GR" smtClean="0"/>
              <a:t>Τέταρτου επιπέδου</a:t>
            </a:r>
          </a:p>
          <a:p>
            <a:pPr lvl="4" eaLnBrk="1" latinLnBrk="0" hangingPunct="1"/>
            <a:r>
              <a:rPr kumimoji="0" lang="el-GR" smtClean="0"/>
              <a:t>Πέμπτου επιπέδου</a:t>
            </a:r>
            <a:endParaRPr kumimoji="0"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hyperlink" Target="https://musiconline.co/en/blog/the-romantic-period-in-music" TargetMode="External"/><Relationship Id="rId3" Type="http://schemas.openxmlformats.org/officeDocument/2006/relationships/hyperlink" Target="https://www.europeanarsnova.eu/" TargetMode="External"/><Relationship Id="rId7" Type="http://schemas.openxmlformats.org/officeDocument/2006/relationships/hyperlink" Target="https://www.classicfm.com/discover-music/periods-genres/classical/beginners-guide-classical-era-music/" TargetMode="External"/><Relationship Id="rId2" Type="http://schemas.openxmlformats.org/officeDocument/2006/relationships/hyperlink" Target="https://en.wikipedia.org/wiki/Classical_music" TargetMode="External"/><Relationship Id="rId1" Type="http://schemas.openxmlformats.org/officeDocument/2006/relationships/slideLayout" Target="../slideLayouts/slideLayout2.xml"/><Relationship Id="rId6" Type="http://schemas.openxmlformats.org/officeDocument/2006/relationships/hyperlink" Target="https://cmbv.fr/en/introducing-baroque/french-baroque-music" TargetMode="External"/><Relationship Id="rId5" Type="http://schemas.openxmlformats.org/officeDocument/2006/relationships/hyperlink" Target="https://www.musictheoryacademy.com/periods-of-music/renaissance-music/" TargetMode="External"/><Relationship Id="rId4" Type="http://schemas.openxmlformats.org/officeDocument/2006/relationships/hyperlink" Target="https://www.britannica.com/event/Renaissanc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Υπότιτλος 2">
            <a:extLst>
              <a:ext uri="{FF2B5EF4-FFF2-40B4-BE49-F238E27FC236}">
                <a16:creationId xmlns:a16="http://schemas.microsoft.com/office/drawing/2014/main" xmlns="" id="{72BC8651-C997-CA95-AD04-5D10F83917D8}"/>
              </a:ext>
            </a:extLst>
          </p:cNvPr>
          <p:cNvSpPr>
            <a:spLocks noGrp="1"/>
          </p:cNvSpPr>
          <p:nvPr>
            <p:ph type="subTitle" idx="1"/>
          </p:nvPr>
        </p:nvSpPr>
        <p:spPr/>
        <p:txBody>
          <a:bodyPr/>
          <a:lstStyle/>
          <a:p>
            <a:r>
              <a:rPr lang="en-US" dirty="0"/>
              <a:t>Kyriakos Megaklis</a:t>
            </a:r>
            <a:r>
              <a:rPr lang="el-GR" dirty="0"/>
              <a:t/>
            </a:r>
            <a:br>
              <a:rPr lang="el-GR" dirty="0"/>
            </a:br>
            <a:r>
              <a:rPr lang="en-US" dirty="0"/>
              <a:t>B </a:t>
            </a:r>
            <a:r>
              <a:rPr lang="el-GR" dirty="0"/>
              <a:t>2</a:t>
            </a:r>
          </a:p>
        </p:txBody>
      </p:sp>
      <p:sp>
        <p:nvSpPr>
          <p:cNvPr id="2" name="Τίτλος 1">
            <a:extLst>
              <a:ext uri="{FF2B5EF4-FFF2-40B4-BE49-F238E27FC236}">
                <a16:creationId xmlns:a16="http://schemas.microsoft.com/office/drawing/2014/main" xmlns="" id="{BF95253F-FC43-6EC7-486F-A6137B486F87}"/>
              </a:ext>
            </a:extLst>
          </p:cNvPr>
          <p:cNvSpPr>
            <a:spLocks noGrp="1"/>
          </p:cNvSpPr>
          <p:nvPr>
            <p:ph type="ctrTitle"/>
          </p:nvPr>
        </p:nvSpPr>
        <p:spPr/>
        <p:txBody>
          <a:bodyPr>
            <a:normAutofit/>
          </a:bodyPr>
          <a:lstStyle/>
          <a:p>
            <a:r>
              <a:rPr lang="en-US" dirty="0"/>
              <a:t>Classical </a:t>
            </a:r>
            <a:r>
              <a:rPr lang="en-US" dirty="0" smtClean="0"/>
              <a:t>Musi</a:t>
            </a:r>
            <a:r>
              <a:rPr lang="en-US" dirty="0" smtClean="0"/>
              <a:t>c</a:t>
            </a:r>
            <a:br>
              <a:rPr lang="en-US" dirty="0" smtClean="0"/>
            </a:br>
            <a:r>
              <a:rPr lang="en-US" sz="2200" dirty="0" err="1" smtClean="0"/>
              <a:t>eTwinning</a:t>
            </a:r>
            <a:r>
              <a:rPr lang="en-US" sz="2200" dirty="0" smtClean="0"/>
              <a:t> project LISTEN TO THE RHYTHM</a:t>
            </a:r>
            <a:endParaRPr lang="el-GR" sz="2200" dirty="0"/>
          </a:p>
        </p:txBody>
      </p:sp>
    </p:spTree>
    <p:extLst>
      <p:ext uri="{BB962C8B-B14F-4D97-AF65-F5344CB8AC3E}">
        <p14:creationId xmlns:p14="http://schemas.microsoft.com/office/powerpoint/2010/main" xmlns="" val="34650099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01540BC5-F4C4-BB1A-6AB0-47E6A123EBD1}"/>
              </a:ext>
            </a:extLst>
          </p:cNvPr>
          <p:cNvSpPr>
            <a:spLocks noGrp="1"/>
          </p:cNvSpPr>
          <p:nvPr>
            <p:ph type="title"/>
          </p:nvPr>
        </p:nvSpPr>
        <p:spPr/>
        <p:txBody>
          <a:bodyPr/>
          <a:lstStyle/>
          <a:p>
            <a:r>
              <a:rPr lang="en-US" dirty="0"/>
              <a:t>Classical </a:t>
            </a:r>
            <a:r>
              <a:rPr lang="en-US" dirty="0" smtClean="0"/>
              <a:t>Music</a:t>
            </a:r>
            <a:endParaRPr lang="el-GR" dirty="0"/>
          </a:p>
        </p:txBody>
      </p:sp>
      <p:sp>
        <p:nvSpPr>
          <p:cNvPr id="3" name="Θέση περιεχομένου 2">
            <a:extLst>
              <a:ext uri="{FF2B5EF4-FFF2-40B4-BE49-F238E27FC236}">
                <a16:creationId xmlns:a16="http://schemas.microsoft.com/office/drawing/2014/main" xmlns="" id="{3388F137-F4A6-FE36-B33E-FA28274D088C}"/>
              </a:ext>
            </a:extLst>
          </p:cNvPr>
          <p:cNvSpPr>
            <a:spLocks noGrp="1"/>
          </p:cNvSpPr>
          <p:nvPr>
            <p:ph sz="quarter" idx="1"/>
          </p:nvPr>
        </p:nvSpPr>
        <p:spPr/>
        <p:txBody>
          <a:bodyPr/>
          <a:lstStyle/>
          <a:p>
            <a:pPr marL="0" indent="0">
              <a:buNone/>
            </a:pPr>
            <a:r>
              <a:rPr lang="el-GR" dirty="0"/>
              <a:t> </a:t>
            </a:r>
            <a:r>
              <a:rPr lang="en-US" dirty="0"/>
              <a:t>Classical music generally refers to the art music of the Western world, which is considered to differ from Western folk music or popular musical traditions.</a:t>
            </a:r>
            <a:br>
              <a:rPr lang="en-US" dirty="0"/>
            </a:br>
            <a:r>
              <a:rPr lang="en-US" dirty="0"/>
              <a:t/>
            </a:r>
            <a:br>
              <a:rPr lang="en-US" dirty="0"/>
            </a:br>
            <a:r>
              <a:rPr lang="en-US" dirty="0"/>
              <a:t>Classical music is often characterized by formality and complexity in its musical form and harmonic organization, particularly with the use of polyphony.</a:t>
            </a:r>
            <a:br>
              <a:rPr lang="en-US" dirty="0"/>
            </a:br>
            <a:endParaRPr lang="el-GR" dirty="0"/>
          </a:p>
        </p:txBody>
      </p:sp>
    </p:spTree>
    <p:extLst>
      <p:ext uri="{BB962C8B-B14F-4D97-AF65-F5344CB8AC3E}">
        <p14:creationId xmlns:p14="http://schemas.microsoft.com/office/powerpoint/2010/main" xmlns="" val="42704585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29D58C28-80A5-58D1-8EE2-96557321333C}"/>
              </a:ext>
            </a:extLst>
          </p:cNvPr>
          <p:cNvSpPr>
            <a:spLocks noGrp="1"/>
          </p:cNvSpPr>
          <p:nvPr>
            <p:ph type="title"/>
          </p:nvPr>
        </p:nvSpPr>
        <p:spPr/>
        <p:txBody>
          <a:bodyPr/>
          <a:lstStyle/>
          <a:p>
            <a:r>
              <a:rPr lang="en-US" dirty="0"/>
              <a:t>Introduction to the history of classical music</a:t>
            </a:r>
            <a:endParaRPr lang="el-GR" dirty="0"/>
          </a:p>
        </p:txBody>
      </p:sp>
      <p:sp>
        <p:nvSpPr>
          <p:cNvPr id="3" name="Θέση περιεχομένου 2">
            <a:extLst>
              <a:ext uri="{FF2B5EF4-FFF2-40B4-BE49-F238E27FC236}">
                <a16:creationId xmlns:a16="http://schemas.microsoft.com/office/drawing/2014/main" xmlns="" id="{EC8AC398-099D-F46E-D4AB-A4E16688FDC6}"/>
              </a:ext>
            </a:extLst>
          </p:cNvPr>
          <p:cNvSpPr>
            <a:spLocks noGrp="1"/>
          </p:cNvSpPr>
          <p:nvPr>
            <p:ph sz="quarter" idx="1"/>
          </p:nvPr>
        </p:nvSpPr>
        <p:spPr/>
        <p:txBody>
          <a:bodyPr/>
          <a:lstStyle/>
          <a:p>
            <a:r>
              <a:rPr lang="en-US" dirty="0"/>
              <a:t>By the ninth century it was primarily a written tradition, giving birth to a sophisticated system of notation, as well as accompanying literature in analytical, critical, historiographical, musicological and philosophical practices. </a:t>
            </a:r>
            <a:br>
              <a:rPr lang="en-US" dirty="0"/>
            </a:br>
            <a:r>
              <a:rPr lang="en-US" dirty="0"/>
              <a:t/>
            </a:r>
            <a:br>
              <a:rPr lang="en-US" dirty="0"/>
            </a:br>
            <a:r>
              <a:rPr lang="en-US" dirty="0"/>
              <a:t>Fundamental facts of Western civilization , classical music is often seen from the perspective of individuals or groups of composers , whose compositions, personalities and beliefs have fundamentally shaped its history.</a:t>
            </a:r>
            <a:endParaRPr lang="el-GR" dirty="0"/>
          </a:p>
        </p:txBody>
      </p:sp>
    </p:spTree>
    <p:extLst>
      <p:ext uri="{BB962C8B-B14F-4D97-AF65-F5344CB8AC3E}">
        <p14:creationId xmlns:p14="http://schemas.microsoft.com/office/powerpoint/2010/main" xmlns="" val="38786584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411FCDF6-885C-742C-6616-253305B49D3D}"/>
              </a:ext>
            </a:extLst>
          </p:cNvPr>
          <p:cNvSpPr>
            <a:spLocks noGrp="1"/>
          </p:cNvSpPr>
          <p:nvPr>
            <p:ph type="title"/>
          </p:nvPr>
        </p:nvSpPr>
        <p:spPr/>
        <p:txBody>
          <a:bodyPr/>
          <a:lstStyle/>
          <a:p>
            <a:r>
              <a:rPr lang="en-US" dirty="0"/>
              <a:t>Canto </a:t>
            </a:r>
            <a:r>
              <a:rPr lang="en-US" dirty="0" err="1" smtClean="0"/>
              <a:t>Gregoriano</a:t>
            </a:r>
            <a:r>
              <a:rPr lang="en-US" smtClean="0"/>
              <a:t> - </a:t>
            </a:r>
            <a:r>
              <a:rPr lang="en-US" dirty="0"/>
              <a:t>Gregorian Member</a:t>
            </a:r>
            <a:endParaRPr lang="el-GR" dirty="0"/>
          </a:p>
        </p:txBody>
      </p:sp>
      <p:sp>
        <p:nvSpPr>
          <p:cNvPr id="3" name="Θέση περιεχομένου 2">
            <a:extLst>
              <a:ext uri="{FF2B5EF4-FFF2-40B4-BE49-F238E27FC236}">
                <a16:creationId xmlns:a16="http://schemas.microsoft.com/office/drawing/2014/main" xmlns="" id="{24B99CF1-0A9C-934A-9CBB-456CE67D32F6}"/>
              </a:ext>
            </a:extLst>
          </p:cNvPr>
          <p:cNvSpPr>
            <a:spLocks noGrp="1"/>
          </p:cNvSpPr>
          <p:nvPr>
            <p:ph sz="quarter" idx="1"/>
          </p:nvPr>
        </p:nvSpPr>
        <p:spPr/>
        <p:txBody>
          <a:bodyPr>
            <a:normAutofit/>
          </a:bodyPr>
          <a:lstStyle/>
          <a:p>
            <a:r>
              <a:rPr lang="en-US" dirty="0"/>
              <a:t>With its roots in the protection of churches and royal courts in Western Europe, surviving early medieval music is primarily religious, monophonic and vocal, with the music of ancient Greece and Rome influencing its thought and theory. </a:t>
            </a:r>
            <a:br>
              <a:rPr lang="en-US" dirty="0"/>
            </a:br>
            <a:r>
              <a:rPr lang="en-US" dirty="0"/>
              <a:t/>
            </a:r>
            <a:br>
              <a:rPr lang="en-US" dirty="0"/>
            </a:br>
            <a:r>
              <a:rPr lang="en-US" dirty="0"/>
              <a:t>The oldest surviving musical manuscripts date from the Carolingian Empire (800–888), around the time when the Western hymnist gradually merged into what is called the Gregorian member.</a:t>
            </a:r>
            <a:endParaRPr lang="el-GR" dirty="0"/>
          </a:p>
        </p:txBody>
      </p:sp>
    </p:spTree>
    <p:extLst>
      <p:ext uri="{BB962C8B-B14F-4D97-AF65-F5344CB8AC3E}">
        <p14:creationId xmlns:p14="http://schemas.microsoft.com/office/powerpoint/2010/main" xmlns="" val="6984775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456E0F0-2096-A53D-7F94-4DE547EF3E62}"/>
              </a:ext>
            </a:extLst>
          </p:cNvPr>
          <p:cNvSpPr>
            <a:spLocks noGrp="1"/>
          </p:cNvSpPr>
          <p:nvPr>
            <p:ph type="title"/>
          </p:nvPr>
        </p:nvSpPr>
        <p:spPr/>
        <p:txBody>
          <a:bodyPr/>
          <a:lstStyle/>
          <a:p>
            <a:r>
              <a:rPr lang="en-US" dirty="0"/>
              <a:t>Secular music</a:t>
            </a:r>
            <a:endParaRPr lang="el-GR" dirty="0"/>
          </a:p>
        </p:txBody>
      </p:sp>
      <p:sp>
        <p:nvSpPr>
          <p:cNvPr id="3" name="Θέση περιεχομένου 2">
            <a:extLst>
              <a:ext uri="{FF2B5EF4-FFF2-40B4-BE49-F238E27FC236}">
                <a16:creationId xmlns:a16="http://schemas.microsoft.com/office/drawing/2014/main" xmlns="" id="{09DDC035-A4B0-D113-BFD9-F97C126F68F5}"/>
              </a:ext>
            </a:extLst>
          </p:cNvPr>
          <p:cNvSpPr>
            <a:spLocks noGrp="1"/>
          </p:cNvSpPr>
          <p:nvPr>
            <p:ph sz="quarter" idx="1"/>
          </p:nvPr>
        </p:nvSpPr>
        <p:spPr/>
        <p:txBody>
          <a:bodyPr/>
          <a:lstStyle/>
          <a:p>
            <a:r>
              <a:rPr lang="en-US" dirty="0"/>
              <a:t>In the early Middle Ages, religious music had a monopoly on any civilizing event. With the crusades, however, the knightly class created its own art, the song of the Troubadours and </a:t>
            </a:r>
            <a:r>
              <a:rPr lang="en-US" dirty="0" err="1"/>
              <a:t>Trouverians</a:t>
            </a:r>
            <a:r>
              <a:rPr lang="en-US" dirty="0"/>
              <a:t>, who wrote lyrics and music. </a:t>
            </a:r>
            <a:br>
              <a:rPr lang="en-US" dirty="0"/>
            </a:br>
            <a:r>
              <a:rPr lang="en-US" dirty="0"/>
              <a:t/>
            </a:r>
            <a:br>
              <a:rPr lang="en-US" dirty="0"/>
            </a:br>
            <a:r>
              <a:rPr lang="en-US" dirty="0"/>
              <a:t>Their works were usually performed by itinerant musicians, </a:t>
            </a:r>
            <a:r>
              <a:rPr lang="en-US" dirty="0" err="1"/>
              <a:t>menestrels</a:t>
            </a:r>
            <a:r>
              <a:rPr lang="en-US" dirty="0"/>
              <a:t> and jugglers, who had succeeded the ancient itinerant troupes. Their works were usually romantic.</a:t>
            </a:r>
            <a:endParaRPr lang="el-GR" dirty="0"/>
          </a:p>
        </p:txBody>
      </p:sp>
    </p:spTree>
    <p:extLst>
      <p:ext uri="{BB962C8B-B14F-4D97-AF65-F5344CB8AC3E}">
        <p14:creationId xmlns:p14="http://schemas.microsoft.com/office/powerpoint/2010/main" xmlns="" val="408406216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DA7B7E59-6172-8D8F-8506-80E3C1D5D32F}"/>
              </a:ext>
            </a:extLst>
          </p:cNvPr>
          <p:cNvSpPr>
            <a:spLocks noGrp="1"/>
          </p:cNvSpPr>
          <p:nvPr>
            <p:ph type="title"/>
          </p:nvPr>
        </p:nvSpPr>
        <p:spPr/>
        <p:txBody>
          <a:bodyPr/>
          <a:lstStyle/>
          <a:p>
            <a:r>
              <a:rPr lang="en-US" dirty="0"/>
              <a:t>ARS ANTIQUA</a:t>
            </a:r>
            <a:r>
              <a:rPr lang="el-GR" dirty="0"/>
              <a:t>- </a:t>
            </a:r>
            <a:r>
              <a:rPr lang="en-US" dirty="0"/>
              <a:t>Old Art</a:t>
            </a:r>
            <a:endParaRPr lang="el-GR" dirty="0"/>
          </a:p>
        </p:txBody>
      </p:sp>
      <p:sp>
        <p:nvSpPr>
          <p:cNvPr id="3" name="Θέση περιεχομένου 2">
            <a:extLst>
              <a:ext uri="{FF2B5EF4-FFF2-40B4-BE49-F238E27FC236}">
                <a16:creationId xmlns:a16="http://schemas.microsoft.com/office/drawing/2014/main" xmlns="" id="{7E24EE5F-2BC8-05E2-5C0C-3502E74AA78C}"/>
              </a:ext>
            </a:extLst>
          </p:cNvPr>
          <p:cNvSpPr>
            <a:spLocks noGrp="1"/>
          </p:cNvSpPr>
          <p:nvPr>
            <p:ph sz="quarter" idx="1"/>
          </p:nvPr>
        </p:nvSpPr>
        <p:spPr/>
        <p:txBody>
          <a:bodyPr>
            <a:normAutofit/>
          </a:bodyPr>
          <a:lstStyle/>
          <a:p>
            <a:r>
              <a:rPr lang="en-US" dirty="0"/>
              <a:t>The first polyphonic efforts of the Paris school from the 9th – 13th centuries are called organum: from the verse of the bible praise the Lord in organs. Guido </a:t>
            </a:r>
            <a:r>
              <a:rPr lang="en-US" dirty="0" err="1"/>
              <a:t>d'Arezzo</a:t>
            </a:r>
            <a:r>
              <a:rPr lang="en-US" dirty="0"/>
              <a:t>, a Benedictine monk, defined the principles of the instrument and perfected the notation. </a:t>
            </a:r>
            <a:br>
              <a:rPr lang="en-US" dirty="0"/>
            </a:br>
            <a:r>
              <a:rPr lang="en-US" dirty="0"/>
              <a:t/>
            </a:r>
            <a:br>
              <a:rPr lang="en-US" dirty="0"/>
            </a:br>
            <a:r>
              <a:rPr lang="en-US" dirty="0"/>
              <a:t>The “organum” was an improvisation. On a Gregorian member they improvised a second melody, the </a:t>
            </a:r>
            <a:r>
              <a:rPr lang="en-US" dirty="0" err="1"/>
              <a:t>contre</a:t>
            </a:r>
            <a:r>
              <a:rPr lang="en-US" dirty="0"/>
              <a:t>-chant. The 2 voices begin with the same sound (unison), the upper voice rises to the interval of the 4th or even the 5th, the 2 proceed in parallel and finally return to the original sound.</a:t>
            </a:r>
            <a:endParaRPr lang="el-GR" dirty="0"/>
          </a:p>
        </p:txBody>
      </p:sp>
    </p:spTree>
    <p:extLst>
      <p:ext uri="{BB962C8B-B14F-4D97-AF65-F5344CB8AC3E}">
        <p14:creationId xmlns:p14="http://schemas.microsoft.com/office/powerpoint/2010/main" xmlns="" val="31344325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DA9A35B9-FC21-86B0-2B6A-8DAEC655ED25}"/>
              </a:ext>
            </a:extLst>
          </p:cNvPr>
          <p:cNvSpPr>
            <a:spLocks noGrp="1"/>
          </p:cNvSpPr>
          <p:nvPr>
            <p:ph type="title"/>
          </p:nvPr>
        </p:nvSpPr>
        <p:spPr/>
        <p:txBody>
          <a:bodyPr/>
          <a:lstStyle/>
          <a:p>
            <a:r>
              <a:rPr lang="en-US" dirty="0" err="1"/>
              <a:t>Discantus</a:t>
            </a:r>
            <a:endParaRPr lang="el-GR" dirty="0"/>
          </a:p>
        </p:txBody>
      </p:sp>
      <p:sp>
        <p:nvSpPr>
          <p:cNvPr id="3" name="Θέση περιεχομένου 2">
            <a:extLst>
              <a:ext uri="{FF2B5EF4-FFF2-40B4-BE49-F238E27FC236}">
                <a16:creationId xmlns:a16="http://schemas.microsoft.com/office/drawing/2014/main" xmlns="" id="{1B7F9C35-010B-FDDF-E1B0-25C62F62CA6D}"/>
              </a:ext>
            </a:extLst>
          </p:cNvPr>
          <p:cNvSpPr>
            <a:spLocks noGrp="1"/>
          </p:cNvSpPr>
          <p:nvPr>
            <p:ph sz="quarter" idx="1"/>
          </p:nvPr>
        </p:nvSpPr>
        <p:spPr/>
        <p:txBody>
          <a:bodyPr/>
          <a:lstStyle/>
          <a:p>
            <a:r>
              <a:rPr lang="en-US" dirty="0"/>
              <a:t>The “organum” had no evolution, so in the 12th century a new polyphonic form, the </a:t>
            </a:r>
            <a:r>
              <a:rPr lang="en-US" dirty="0" err="1"/>
              <a:t>discantus</a:t>
            </a:r>
            <a:r>
              <a:rPr lang="en-US" dirty="0"/>
              <a:t>, was created. Bred in France. The 2 voice is placed above the main melody and now moves opposite rather than parallel. </a:t>
            </a:r>
            <a:br>
              <a:rPr lang="en-US" dirty="0"/>
            </a:br>
            <a:r>
              <a:rPr lang="en-US" dirty="0"/>
              <a:t/>
            </a:r>
            <a:br>
              <a:rPr lang="en-US" dirty="0"/>
            </a:br>
            <a:r>
              <a:rPr lang="en-US" dirty="0"/>
              <a:t>A particular variation of </a:t>
            </a:r>
            <a:r>
              <a:rPr lang="en-US" dirty="0" err="1"/>
              <a:t>discantus</a:t>
            </a:r>
            <a:r>
              <a:rPr lang="en-US" dirty="0"/>
              <a:t> is the false base. Its characteristic is parallel thirds and it was three-voiced.</a:t>
            </a:r>
            <a:r>
              <a:rPr lang="el-GR" dirty="0"/>
              <a:t/>
            </a:r>
            <a:br>
              <a:rPr lang="el-GR" dirty="0"/>
            </a:br>
            <a:endParaRPr lang="el-GR" dirty="0"/>
          </a:p>
        </p:txBody>
      </p:sp>
    </p:spTree>
    <p:extLst>
      <p:ext uri="{BB962C8B-B14F-4D97-AF65-F5344CB8AC3E}">
        <p14:creationId xmlns:p14="http://schemas.microsoft.com/office/powerpoint/2010/main" xmlns="" val="7976789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A73F3B21-74D4-4129-0B9D-53299ED47BE9}"/>
              </a:ext>
            </a:extLst>
          </p:cNvPr>
          <p:cNvSpPr>
            <a:spLocks noGrp="1"/>
          </p:cNvSpPr>
          <p:nvPr>
            <p:ph type="title"/>
          </p:nvPr>
        </p:nvSpPr>
        <p:spPr/>
        <p:txBody>
          <a:bodyPr/>
          <a:lstStyle/>
          <a:p>
            <a:r>
              <a:rPr lang="en-US" dirty="0"/>
              <a:t>ARS NOVA</a:t>
            </a:r>
            <a:r>
              <a:rPr lang="el-GR" dirty="0"/>
              <a:t> – </a:t>
            </a:r>
            <a:r>
              <a:rPr lang="en-US" dirty="0"/>
              <a:t>New Art </a:t>
            </a:r>
            <a:endParaRPr lang="el-GR" dirty="0"/>
          </a:p>
        </p:txBody>
      </p:sp>
      <p:sp>
        <p:nvSpPr>
          <p:cNvPr id="3" name="Θέση περιεχομένου 2">
            <a:extLst>
              <a:ext uri="{FF2B5EF4-FFF2-40B4-BE49-F238E27FC236}">
                <a16:creationId xmlns:a16="http://schemas.microsoft.com/office/drawing/2014/main" xmlns="" id="{3DE03243-521B-CDD7-F6D2-ABDA961CB8DE}"/>
              </a:ext>
            </a:extLst>
          </p:cNvPr>
          <p:cNvSpPr>
            <a:spLocks noGrp="1"/>
          </p:cNvSpPr>
          <p:nvPr>
            <p:ph sz="quarter" idx="1"/>
          </p:nvPr>
        </p:nvSpPr>
        <p:spPr/>
        <p:txBody>
          <a:bodyPr/>
          <a:lstStyle/>
          <a:p>
            <a:r>
              <a:rPr lang="en-US" dirty="0"/>
              <a:t>In the 14th century, Philip de Vitry, bishop of Meaux, forbade for the first time the parallel 5th and 8th and generally sought correct rules for composition. Her greatest teacher </a:t>
            </a:r>
            <a:r>
              <a:rPr lang="en-US" dirty="0" err="1"/>
              <a:t>ars</a:t>
            </a:r>
            <a:r>
              <a:rPr lang="en-US" dirty="0"/>
              <a:t> nova is William de </a:t>
            </a:r>
            <a:r>
              <a:rPr lang="en-US" dirty="0" err="1"/>
              <a:t>Masteau</a:t>
            </a:r>
            <a:r>
              <a:rPr lang="en-US" dirty="0"/>
              <a:t>. </a:t>
            </a:r>
            <a:br>
              <a:rPr lang="en-US" dirty="0"/>
            </a:br>
            <a:r>
              <a:rPr lang="en-US" dirty="0"/>
              <a:t/>
            </a:r>
            <a:br>
              <a:rPr lang="en-US" dirty="0"/>
            </a:br>
            <a:r>
              <a:rPr lang="en-US" dirty="0"/>
              <a:t>Polyphonic forms are motet, rondo, madrigal, ballad and </a:t>
            </a:r>
            <a:r>
              <a:rPr lang="en-US" dirty="0" err="1"/>
              <a:t>katsia</a:t>
            </a:r>
            <a:r>
              <a:rPr lang="en-US" dirty="0" smtClean="0"/>
              <a:t>.</a:t>
            </a:r>
          </a:p>
          <a:p>
            <a:endParaRPr lang="en-US" dirty="0"/>
          </a:p>
          <a:p>
            <a:pPr marL="0" indent="0">
              <a:buNone/>
            </a:pPr>
            <a:endParaRPr lang="el-GR" dirty="0"/>
          </a:p>
        </p:txBody>
      </p:sp>
      <p:pic>
        <p:nvPicPr>
          <p:cNvPr id="4" name="3 - Εικόνα" descr="Ars nova-wikipedia.jpg"/>
          <p:cNvPicPr>
            <a:picLocks noChangeAspect="1"/>
          </p:cNvPicPr>
          <p:nvPr/>
        </p:nvPicPr>
        <p:blipFill>
          <a:blip r:embed="rId2">
            <a:lum bright="10000"/>
          </a:blip>
          <a:stretch>
            <a:fillRect/>
          </a:stretch>
        </p:blipFill>
        <p:spPr>
          <a:xfrm>
            <a:off x="2913017" y="3685523"/>
            <a:ext cx="2364377" cy="2569976"/>
          </a:xfrm>
          <a:prstGeom prst="rect">
            <a:avLst/>
          </a:prstGeom>
        </p:spPr>
      </p:pic>
      <p:pic>
        <p:nvPicPr>
          <p:cNvPr id="5" name="4 - Εικόνα" descr="Ars nova-europeanarsnova.eu.jpg"/>
          <p:cNvPicPr>
            <a:picLocks noChangeAspect="1"/>
          </p:cNvPicPr>
          <p:nvPr/>
        </p:nvPicPr>
        <p:blipFill>
          <a:blip r:embed="rId3"/>
          <a:stretch>
            <a:fillRect/>
          </a:stretch>
        </p:blipFill>
        <p:spPr>
          <a:xfrm>
            <a:off x="5538651" y="3704455"/>
            <a:ext cx="4650378" cy="2623862"/>
          </a:xfrm>
          <a:prstGeom prst="rect">
            <a:avLst/>
          </a:prstGeom>
        </p:spPr>
      </p:pic>
    </p:spTree>
    <p:extLst>
      <p:ext uri="{BB962C8B-B14F-4D97-AF65-F5344CB8AC3E}">
        <p14:creationId xmlns:p14="http://schemas.microsoft.com/office/powerpoint/2010/main" xmlns="" val="35727758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3A75F222-3188-9A02-57E6-49ADA813CAF9}"/>
              </a:ext>
            </a:extLst>
          </p:cNvPr>
          <p:cNvSpPr>
            <a:spLocks noGrp="1"/>
          </p:cNvSpPr>
          <p:nvPr>
            <p:ph type="title"/>
          </p:nvPr>
        </p:nvSpPr>
        <p:spPr/>
        <p:txBody>
          <a:bodyPr/>
          <a:lstStyle/>
          <a:p>
            <a:r>
              <a:rPr lang="en-US" dirty="0"/>
              <a:t>Renaissance</a:t>
            </a:r>
            <a:r>
              <a:rPr lang="el-GR" dirty="0"/>
              <a:t> </a:t>
            </a:r>
          </a:p>
        </p:txBody>
      </p:sp>
      <p:sp>
        <p:nvSpPr>
          <p:cNvPr id="3" name="Θέση περιεχομένου 2">
            <a:extLst>
              <a:ext uri="{FF2B5EF4-FFF2-40B4-BE49-F238E27FC236}">
                <a16:creationId xmlns:a16="http://schemas.microsoft.com/office/drawing/2014/main" xmlns="" id="{E1B0D09F-69E0-19AC-3F5B-81AD4C1A15A1}"/>
              </a:ext>
            </a:extLst>
          </p:cNvPr>
          <p:cNvSpPr>
            <a:spLocks noGrp="1"/>
          </p:cNvSpPr>
          <p:nvPr>
            <p:ph sz="quarter" idx="1"/>
          </p:nvPr>
        </p:nvSpPr>
        <p:spPr>
          <a:xfrm>
            <a:off x="402336" y="1384663"/>
            <a:ext cx="11338560" cy="4714385"/>
          </a:xfrm>
        </p:spPr>
        <p:txBody>
          <a:bodyPr/>
          <a:lstStyle/>
          <a:p>
            <a:r>
              <a:rPr lang="en-US" dirty="0"/>
              <a:t>In the 15th century, musical dominance passed to the Franco-Flemish school. Counterpoint (many voices and many melodies) is developed to the highest degree.
In the 16th century, next to them, the Italian school with Palestrina created music a cappella in religious art. Polyphonic vocal music without instrument accompaniment</a:t>
            </a:r>
            <a:r>
              <a:rPr lang="en-US" dirty="0" smtClean="0"/>
              <a:t>.</a:t>
            </a:r>
          </a:p>
          <a:p>
            <a:endParaRPr lang="el-GR" dirty="0"/>
          </a:p>
        </p:txBody>
      </p:sp>
      <p:pic>
        <p:nvPicPr>
          <p:cNvPr id="4" name="3 - Εικόνα" descr="Renaissance.jpg"/>
          <p:cNvPicPr>
            <a:picLocks noChangeAspect="1"/>
          </p:cNvPicPr>
          <p:nvPr/>
        </p:nvPicPr>
        <p:blipFill>
          <a:blip r:embed="rId2"/>
          <a:stretch>
            <a:fillRect/>
          </a:stretch>
        </p:blipFill>
        <p:spPr>
          <a:xfrm>
            <a:off x="2325019" y="4187564"/>
            <a:ext cx="2129415" cy="1756038"/>
          </a:xfrm>
          <a:prstGeom prst="rect">
            <a:avLst/>
          </a:prstGeom>
        </p:spPr>
      </p:pic>
      <p:sp>
        <p:nvSpPr>
          <p:cNvPr id="5" name="4 - TextBox"/>
          <p:cNvSpPr txBox="1"/>
          <p:nvPr/>
        </p:nvSpPr>
        <p:spPr>
          <a:xfrm>
            <a:off x="169818" y="6057781"/>
            <a:ext cx="7132319" cy="800219"/>
          </a:xfrm>
          <a:prstGeom prst="rect">
            <a:avLst/>
          </a:prstGeom>
          <a:noFill/>
        </p:spPr>
        <p:txBody>
          <a:bodyPr wrap="square" rtlCol="0">
            <a:spAutoFit/>
          </a:bodyPr>
          <a:lstStyle/>
          <a:p>
            <a:r>
              <a:rPr lang="en-US" sz="1400" i="1" dirty="0" smtClean="0"/>
              <a:t>The </a:t>
            </a:r>
            <a:r>
              <a:rPr lang="en-US" sz="1400" i="1" dirty="0" smtClean="0"/>
              <a:t>Adoration of the Shepherds</a:t>
            </a:r>
            <a:r>
              <a:rPr lang="en-US" sz="1400" dirty="0" smtClean="0"/>
              <a:t>, centre panel of the </a:t>
            </a:r>
            <a:r>
              <a:rPr lang="en-US" sz="1400" dirty="0" err="1" smtClean="0"/>
              <a:t>Portinari</a:t>
            </a:r>
            <a:r>
              <a:rPr lang="en-US" sz="1400" dirty="0" smtClean="0"/>
              <a:t> Altarpiece, by Hugo van </a:t>
            </a:r>
            <a:r>
              <a:rPr lang="en-US" sz="1400" dirty="0" err="1" smtClean="0"/>
              <a:t>der</a:t>
            </a:r>
            <a:r>
              <a:rPr lang="en-US" sz="1400" dirty="0" smtClean="0"/>
              <a:t> Goes, </a:t>
            </a:r>
            <a:r>
              <a:rPr lang="en-US" sz="1400" i="1" dirty="0" smtClean="0"/>
              <a:t>c.</a:t>
            </a:r>
            <a:r>
              <a:rPr lang="en-US" sz="1400" dirty="0" smtClean="0"/>
              <a:t> 1474–76;</a:t>
            </a:r>
          </a:p>
          <a:p>
            <a:endParaRPr lang="el-GR" dirty="0"/>
          </a:p>
        </p:txBody>
      </p:sp>
      <p:pic>
        <p:nvPicPr>
          <p:cNvPr id="6" name="5 - Εικόνα" descr="Renaissance-musictheoryacademy.jpg"/>
          <p:cNvPicPr>
            <a:picLocks noChangeAspect="1"/>
          </p:cNvPicPr>
          <p:nvPr/>
        </p:nvPicPr>
        <p:blipFill>
          <a:blip r:embed="rId3"/>
          <a:stretch>
            <a:fillRect/>
          </a:stretch>
        </p:blipFill>
        <p:spPr>
          <a:xfrm>
            <a:off x="6635930" y="4103479"/>
            <a:ext cx="3605349" cy="1982942"/>
          </a:xfrm>
          <a:prstGeom prst="rect">
            <a:avLst/>
          </a:prstGeom>
        </p:spPr>
      </p:pic>
    </p:spTree>
    <p:extLst>
      <p:ext uri="{BB962C8B-B14F-4D97-AF65-F5344CB8AC3E}">
        <p14:creationId xmlns:p14="http://schemas.microsoft.com/office/powerpoint/2010/main" xmlns="" val="28830350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D4DEB736-0D8E-AD26-AC2C-6ADCE093E0EB}"/>
              </a:ext>
            </a:extLst>
          </p:cNvPr>
          <p:cNvSpPr>
            <a:spLocks noGrp="1"/>
          </p:cNvSpPr>
          <p:nvPr>
            <p:ph type="title"/>
          </p:nvPr>
        </p:nvSpPr>
        <p:spPr/>
        <p:txBody>
          <a:bodyPr/>
          <a:lstStyle/>
          <a:p>
            <a:r>
              <a:rPr lang="en-US" dirty="0"/>
              <a:t>Baroque music</a:t>
            </a:r>
            <a:endParaRPr lang="el-GR" dirty="0"/>
          </a:p>
        </p:txBody>
      </p:sp>
      <p:sp>
        <p:nvSpPr>
          <p:cNvPr id="3" name="Θέση περιεχομένου 2">
            <a:extLst>
              <a:ext uri="{FF2B5EF4-FFF2-40B4-BE49-F238E27FC236}">
                <a16:creationId xmlns:a16="http://schemas.microsoft.com/office/drawing/2014/main" xmlns="" id="{76968C7E-66DE-70A6-F1CF-054ED349C1A0}"/>
              </a:ext>
            </a:extLst>
          </p:cNvPr>
          <p:cNvSpPr>
            <a:spLocks noGrp="1"/>
          </p:cNvSpPr>
          <p:nvPr>
            <p:ph sz="quarter" idx="1"/>
          </p:nvPr>
        </p:nvSpPr>
        <p:spPr/>
        <p:txBody>
          <a:bodyPr>
            <a:normAutofit/>
          </a:bodyPr>
          <a:lstStyle/>
          <a:p>
            <a:r>
              <a:rPr lang="en-US" dirty="0">
                <a:solidFill>
                  <a:srgbClr val="202122"/>
                </a:solidFill>
                <a:latin typeface="Arial" panose="020B0604020202020204" pitchFamily="34" charset="0"/>
              </a:rPr>
              <a:t>Baroque music is the music that belongs to the general artistic style called Baroque and first developed in Italy in the 17th century and spread throughout Europe.
It is a complex, full, impressive rhythm, in contrast to the calm and serenity that prevailed in the Renaissance, but also organized and coded, without the tedious charge of the 15th century. Baroque art impresses, moves and stimulates the imagination with its wealth of decorations</a:t>
            </a:r>
            <a:r>
              <a:rPr lang="en-US" dirty="0" smtClean="0">
                <a:solidFill>
                  <a:srgbClr val="202122"/>
                </a:solidFill>
                <a:latin typeface="Arial" panose="020B0604020202020204" pitchFamily="34" charset="0"/>
              </a:rPr>
              <a:t>.</a:t>
            </a:r>
          </a:p>
          <a:p>
            <a:r>
              <a:rPr lang="el-GR" dirty="0"/>
              <a:t/>
            </a:r>
            <a:br>
              <a:rPr lang="el-GR" dirty="0"/>
            </a:br>
            <a:endParaRPr lang="el-GR" dirty="0"/>
          </a:p>
        </p:txBody>
      </p:sp>
      <p:pic>
        <p:nvPicPr>
          <p:cNvPr id="4" name="3 - Εικόνα" descr="French baroque music 1.jpg"/>
          <p:cNvPicPr>
            <a:picLocks noChangeAspect="1"/>
          </p:cNvPicPr>
          <p:nvPr/>
        </p:nvPicPr>
        <p:blipFill>
          <a:blip r:embed="rId2"/>
          <a:stretch>
            <a:fillRect/>
          </a:stretch>
        </p:blipFill>
        <p:spPr>
          <a:xfrm>
            <a:off x="3760060" y="4649812"/>
            <a:ext cx="4156031" cy="1693021"/>
          </a:xfrm>
          <a:prstGeom prst="rect">
            <a:avLst/>
          </a:prstGeom>
        </p:spPr>
      </p:pic>
    </p:spTree>
    <p:extLst>
      <p:ext uri="{BB962C8B-B14F-4D97-AF65-F5344CB8AC3E}">
        <p14:creationId xmlns:p14="http://schemas.microsoft.com/office/powerpoint/2010/main" xmlns="" val="23665771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6A008F90-BA39-8637-EC82-792EB93A725E}"/>
              </a:ext>
            </a:extLst>
          </p:cNvPr>
          <p:cNvSpPr>
            <a:spLocks noGrp="1"/>
          </p:cNvSpPr>
          <p:nvPr>
            <p:ph type="title"/>
          </p:nvPr>
        </p:nvSpPr>
        <p:spPr/>
        <p:txBody>
          <a:bodyPr/>
          <a:lstStyle/>
          <a:p>
            <a:r>
              <a:rPr lang="en-US" dirty="0"/>
              <a:t>Classical era of music</a:t>
            </a:r>
            <a:endParaRPr lang="el-GR" dirty="0"/>
          </a:p>
        </p:txBody>
      </p:sp>
      <p:sp>
        <p:nvSpPr>
          <p:cNvPr id="3" name="Θέση περιεχομένου 2">
            <a:extLst>
              <a:ext uri="{FF2B5EF4-FFF2-40B4-BE49-F238E27FC236}">
                <a16:creationId xmlns:a16="http://schemas.microsoft.com/office/drawing/2014/main" xmlns="" id="{BD7CF4C9-DFC8-115B-9895-F6FD6F4B00EC}"/>
              </a:ext>
            </a:extLst>
          </p:cNvPr>
          <p:cNvSpPr>
            <a:spLocks noGrp="1"/>
          </p:cNvSpPr>
          <p:nvPr>
            <p:ph sz="quarter" idx="1"/>
          </p:nvPr>
        </p:nvSpPr>
        <p:spPr>
          <a:xfrm>
            <a:off x="470262" y="1345474"/>
            <a:ext cx="11207931" cy="3135086"/>
          </a:xfrm>
        </p:spPr>
        <p:txBody>
          <a:bodyPr>
            <a:normAutofit fontScale="92500" lnSpcReduction="20000"/>
          </a:bodyPr>
          <a:lstStyle/>
          <a:p>
            <a:r>
              <a:rPr lang="en-US" dirty="0">
                <a:solidFill>
                  <a:srgbClr val="202122"/>
                </a:solidFill>
                <a:latin typeface="Arial" panose="020B0604020202020204" pitchFamily="34" charset="0"/>
              </a:rPr>
              <a:t>The classical era of music refers to the classical period of Western music, which began around 1750 and ended between 1810 and 1830. It was the period in which the figures of very important composers such as Joseph Haydn, Wolfgang Amadeus Mozart and Beethoven stood out.
Classical music is generally characterized by a homophonic musical writing in which a basic melody dominates, while the other accompanying parts support this melody. The musical text is most often divided into short periods or phrases while the harmonies alternate at a slower pace. An additional feature of classical music is the alternation of emotions and mood</a:t>
            </a:r>
            <a:r>
              <a:rPr lang="en-US" dirty="0" smtClean="0">
                <a:solidFill>
                  <a:srgbClr val="202122"/>
                </a:solidFill>
                <a:latin typeface="Arial" panose="020B0604020202020204" pitchFamily="34" charset="0"/>
              </a:rPr>
              <a:t>.</a:t>
            </a:r>
          </a:p>
          <a:p>
            <a:endParaRPr lang="el-GR" dirty="0"/>
          </a:p>
        </p:txBody>
      </p:sp>
      <p:pic>
        <p:nvPicPr>
          <p:cNvPr id="4" name="3 - Εικόνα" descr="Classical era music.jpg"/>
          <p:cNvPicPr>
            <a:picLocks noChangeAspect="1"/>
          </p:cNvPicPr>
          <p:nvPr/>
        </p:nvPicPr>
        <p:blipFill>
          <a:blip r:embed="rId2"/>
          <a:stretch>
            <a:fillRect/>
          </a:stretch>
        </p:blipFill>
        <p:spPr>
          <a:xfrm>
            <a:off x="3870687" y="4237002"/>
            <a:ext cx="3601267" cy="2154232"/>
          </a:xfrm>
          <a:prstGeom prst="rect">
            <a:avLst/>
          </a:prstGeom>
        </p:spPr>
      </p:pic>
    </p:spTree>
    <p:extLst>
      <p:ext uri="{BB962C8B-B14F-4D97-AF65-F5344CB8AC3E}">
        <p14:creationId xmlns:p14="http://schemas.microsoft.com/office/powerpoint/2010/main" xmlns="" val="30007503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D3C89043-A732-A087-7D46-381159C26DA2}"/>
              </a:ext>
            </a:extLst>
          </p:cNvPr>
          <p:cNvSpPr>
            <a:spLocks noGrp="1"/>
          </p:cNvSpPr>
          <p:nvPr>
            <p:ph type="title"/>
          </p:nvPr>
        </p:nvSpPr>
        <p:spPr/>
        <p:txBody>
          <a:bodyPr/>
          <a:lstStyle/>
          <a:p>
            <a:r>
              <a:rPr lang="en-US" dirty="0"/>
              <a:t>Romantic music</a:t>
            </a:r>
            <a:endParaRPr lang="el-GR" dirty="0"/>
          </a:p>
        </p:txBody>
      </p:sp>
      <p:sp>
        <p:nvSpPr>
          <p:cNvPr id="3" name="Θέση περιεχομένου 2">
            <a:extLst>
              <a:ext uri="{FF2B5EF4-FFF2-40B4-BE49-F238E27FC236}">
                <a16:creationId xmlns:a16="http://schemas.microsoft.com/office/drawing/2014/main" xmlns="" id="{0AB31646-9649-2969-EE23-5C0963483A37}"/>
              </a:ext>
            </a:extLst>
          </p:cNvPr>
          <p:cNvSpPr>
            <a:spLocks noGrp="1"/>
          </p:cNvSpPr>
          <p:nvPr>
            <p:ph sz="quarter" idx="1"/>
          </p:nvPr>
        </p:nvSpPr>
        <p:spPr>
          <a:xfrm>
            <a:off x="402336" y="1345474"/>
            <a:ext cx="11602430" cy="3461657"/>
          </a:xfrm>
        </p:spPr>
        <p:txBody>
          <a:bodyPr>
            <a:normAutofit fontScale="85000" lnSpcReduction="20000"/>
          </a:bodyPr>
          <a:lstStyle/>
          <a:p>
            <a:r>
              <a:rPr lang="en-US" dirty="0">
                <a:solidFill>
                  <a:srgbClr val="202122"/>
                </a:solidFill>
                <a:latin typeface="Arial" panose="020B0604020202020204" pitchFamily="34" charset="0"/>
              </a:rPr>
              <a:t>Music belongs to the broader intellectual movement that appeared at the end of the 18th century in Germany and spread during the first decades of the 19th to the rest of Europe</a:t>
            </a:r>
            <a:r>
              <a:rPr lang="en-US" dirty="0" smtClean="0">
                <a:solidFill>
                  <a:srgbClr val="202122"/>
                </a:solidFill>
                <a:latin typeface="Arial" panose="020B0604020202020204" pitchFamily="34" charset="0"/>
              </a:rPr>
              <a:t>. There </a:t>
            </a:r>
            <a:r>
              <a:rPr lang="en-US" dirty="0">
                <a:solidFill>
                  <a:srgbClr val="202122"/>
                </a:solidFill>
                <a:latin typeface="Arial" panose="020B0604020202020204" pitchFamily="34" charset="0"/>
              </a:rPr>
              <a:t>is a tendency to release emotions that did not exist in previous eras, and artists express pain, love, joy without feeling the need to cover them. Altered chords
Continuous transformations (changes of tonal centers - scales).Exuberance in melodic expression</a:t>
            </a:r>
            <a:r>
              <a:rPr lang="en-US" dirty="0" smtClean="0">
                <a:solidFill>
                  <a:srgbClr val="202122"/>
                </a:solidFill>
                <a:latin typeface="Arial" panose="020B0604020202020204" pitchFamily="34" charset="0"/>
              </a:rPr>
              <a:t>. Rich </a:t>
            </a:r>
            <a:r>
              <a:rPr lang="en-US" dirty="0">
                <a:solidFill>
                  <a:srgbClr val="202122"/>
                </a:solidFill>
                <a:latin typeface="Arial" panose="020B0604020202020204" pitchFamily="34" charset="0"/>
              </a:rPr>
              <a:t>in timbres orchestrations and numerous orchestras
The scores of the romantics are full of notes on the execution of the work so as not to leave much room for improvisation, while a genre that developed strongly in this period is "Program Music". He tries to depict representations or emotions using the expressive means offered by musical instruments, just as painters use colors</a:t>
            </a:r>
            <a:r>
              <a:rPr lang="en-US" dirty="0" smtClean="0">
                <a:solidFill>
                  <a:srgbClr val="202122"/>
                </a:solidFill>
                <a:latin typeface="Arial" panose="020B0604020202020204" pitchFamily="34" charset="0"/>
              </a:rPr>
              <a:t>.</a:t>
            </a:r>
          </a:p>
          <a:p>
            <a:endParaRPr lang="el-GR" b="0" i="0" dirty="0">
              <a:solidFill>
                <a:srgbClr val="202122"/>
              </a:solidFill>
              <a:effectLst/>
              <a:latin typeface="Arial" panose="020B0604020202020204" pitchFamily="34" charset="0"/>
            </a:endParaRPr>
          </a:p>
          <a:p>
            <a:pPr algn="l"/>
            <a:endParaRPr lang="el-GR" b="0" i="0" dirty="0">
              <a:solidFill>
                <a:srgbClr val="202122"/>
              </a:solidFill>
              <a:effectLst/>
              <a:latin typeface="Arial" panose="020B0604020202020204" pitchFamily="34" charset="0"/>
            </a:endParaRPr>
          </a:p>
          <a:p>
            <a:pPr algn="l"/>
            <a:endParaRPr lang="el-GR" b="0" i="0" dirty="0">
              <a:solidFill>
                <a:srgbClr val="202122"/>
              </a:solidFill>
              <a:effectLst/>
              <a:latin typeface="Arial" panose="020B0604020202020204" pitchFamily="34" charset="0"/>
            </a:endParaRPr>
          </a:p>
          <a:p>
            <a:endParaRPr lang="el-GR" dirty="0"/>
          </a:p>
        </p:txBody>
      </p:sp>
      <p:pic>
        <p:nvPicPr>
          <p:cNvPr id="4" name="3 - Εικόνα" descr="romantic music.jpg"/>
          <p:cNvPicPr>
            <a:picLocks noChangeAspect="1"/>
          </p:cNvPicPr>
          <p:nvPr/>
        </p:nvPicPr>
        <p:blipFill>
          <a:blip r:embed="rId2" cstate="print"/>
          <a:stretch>
            <a:fillRect/>
          </a:stretch>
        </p:blipFill>
        <p:spPr>
          <a:xfrm>
            <a:off x="4880060" y="4794069"/>
            <a:ext cx="2278387" cy="1479777"/>
          </a:xfrm>
          <a:prstGeom prst="rect">
            <a:avLst/>
          </a:prstGeom>
        </p:spPr>
      </p:pic>
    </p:spTree>
    <p:extLst>
      <p:ext uri="{BB962C8B-B14F-4D97-AF65-F5344CB8AC3E}">
        <p14:creationId xmlns:p14="http://schemas.microsoft.com/office/powerpoint/2010/main" xmlns="" val="301241017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xmlns="" id="{8BD9B342-E216-816D-1864-92505F2F827E}"/>
              </a:ext>
            </a:extLst>
          </p:cNvPr>
          <p:cNvSpPr>
            <a:spLocks noGrp="1"/>
          </p:cNvSpPr>
          <p:nvPr>
            <p:ph type="title"/>
          </p:nvPr>
        </p:nvSpPr>
        <p:spPr/>
        <p:txBody>
          <a:bodyPr/>
          <a:lstStyle/>
          <a:p>
            <a:r>
              <a:rPr lang="el-GR" dirty="0"/>
              <a:t>ΠΗΓΕΣ</a:t>
            </a:r>
          </a:p>
        </p:txBody>
      </p:sp>
      <p:sp>
        <p:nvSpPr>
          <p:cNvPr id="3" name="Θέση περιεχομένου 2">
            <a:extLst>
              <a:ext uri="{FF2B5EF4-FFF2-40B4-BE49-F238E27FC236}">
                <a16:creationId xmlns:a16="http://schemas.microsoft.com/office/drawing/2014/main" xmlns="" id="{5CB0471C-610B-0365-2FD2-F3605EB2AF33}"/>
              </a:ext>
            </a:extLst>
          </p:cNvPr>
          <p:cNvSpPr>
            <a:spLocks noGrp="1"/>
          </p:cNvSpPr>
          <p:nvPr>
            <p:ph sz="quarter" idx="1"/>
          </p:nvPr>
        </p:nvSpPr>
        <p:spPr/>
        <p:txBody>
          <a:bodyPr>
            <a:normAutofit fontScale="85000" lnSpcReduction="20000"/>
          </a:bodyPr>
          <a:lstStyle/>
          <a:p>
            <a:r>
              <a:rPr lang="en-US" dirty="0">
                <a:hlinkClick r:id="rId2"/>
              </a:rPr>
              <a:t>https://en.wikipedia.org/wiki/Classical_music</a:t>
            </a:r>
            <a:endParaRPr lang="el-GR" dirty="0"/>
          </a:p>
          <a:p>
            <a:r>
              <a:rPr lang="en-US" dirty="0"/>
              <a:t>History of music – Karl Nef (book)</a:t>
            </a:r>
            <a:endParaRPr lang="el-GR" dirty="0"/>
          </a:p>
          <a:p>
            <a:r>
              <a:rPr lang="en-US" dirty="0"/>
              <a:t>History of Music – Emil </a:t>
            </a:r>
            <a:r>
              <a:rPr lang="en-US" dirty="0" err="1"/>
              <a:t>Wüllermoz</a:t>
            </a:r>
            <a:r>
              <a:rPr lang="en-US" dirty="0"/>
              <a:t> (book</a:t>
            </a:r>
            <a:r>
              <a:rPr lang="en-US" dirty="0" smtClean="0"/>
              <a:t>)</a:t>
            </a:r>
          </a:p>
          <a:p>
            <a:r>
              <a:rPr lang="en-US" dirty="0" err="1" smtClean="0"/>
              <a:t>Ars</a:t>
            </a:r>
            <a:r>
              <a:rPr lang="en-US" dirty="0" smtClean="0"/>
              <a:t> nova, </a:t>
            </a:r>
            <a:r>
              <a:rPr lang="en-US" dirty="0" err="1" smtClean="0"/>
              <a:t>wikipedia</a:t>
            </a:r>
            <a:endParaRPr lang="en-US" dirty="0" smtClean="0"/>
          </a:p>
          <a:p>
            <a:r>
              <a:rPr lang="en-US" dirty="0" smtClean="0">
                <a:hlinkClick r:id="rId3"/>
              </a:rPr>
              <a:t>https://www.europeanarsnova.eu</a:t>
            </a:r>
            <a:r>
              <a:rPr lang="en-US" dirty="0" smtClean="0">
                <a:hlinkClick r:id="rId3"/>
              </a:rPr>
              <a:t>/</a:t>
            </a:r>
            <a:endParaRPr lang="en-US" dirty="0" smtClean="0"/>
          </a:p>
          <a:p>
            <a:r>
              <a:rPr lang="en-US" dirty="0" smtClean="0">
                <a:hlinkClick r:id="rId4"/>
              </a:rPr>
              <a:t>https://</a:t>
            </a:r>
            <a:r>
              <a:rPr lang="en-US" dirty="0" smtClean="0">
                <a:hlinkClick r:id="rId4"/>
              </a:rPr>
              <a:t>www.britannica.com/event/Renaissance</a:t>
            </a:r>
            <a:endParaRPr lang="en-US" dirty="0" smtClean="0"/>
          </a:p>
          <a:p>
            <a:r>
              <a:rPr lang="en-US" dirty="0" smtClean="0">
                <a:hlinkClick r:id="rId5"/>
              </a:rPr>
              <a:t>https://www.musictheoryacademy.com/periods-of-music/renaissance-music</a:t>
            </a:r>
            <a:r>
              <a:rPr lang="en-US" dirty="0" smtClean="0">
                <a:hlinkClick r:id="rId5"/>
              </a:rPr>
              <a:t>/</a:t>
            </a:r>
            <a:r>
              <a:rPr lang="en-US" dirty="0" smtClean="0"/>
              <a:t>  </a:t>
            </a:r>
          </a:p>
          <a:p>
            <a:r>
              <a:rPr lang="en-US" dirty="0" smtClean="0">
                <a:hlinkClick r:id="rId6"/>
              </a:rPr>
              <a:t>https://</a:t>
            </a:r>
            <a:r>
              <a:rPr lang="en-US" dirty="0" smtClean="0">
                <a:hlinkClick r:id="rId6"/>
              </a:rPr>
              <a:t>cmbv.fr/en/introducing-baroque/french-baroque-music</a:t>
            </a:r>
            <a:r>
              <a:rPr lang="en-US" dirty="0" smtClean="0"/>
              <a:t> </a:t>
            </a:r>
          </a:p>
          <a:p>
            <a:r>
              <a:rPr lang="en-US" dirty="0" smtClean="0">
                <a:hlinkClick r:id="rId7"/>
              </a:rPr>
              <a:t>https://www.classicfm.com/discover-music/periods-genres/classical/beginners-guide-classical-era-music</a:t>
            </a:r>
            <a:r>
              <a:rPr lang="en-US" dirty="0" smtClean="0">
                <a:hlinkClick r:id="rId7"/>
              </a:rPr>
              <a:t>/</a:t>
            </a:r>
            <a:r>
              <a:rPr lang="en-US" dirty="0" smtClean="0"/>
              <a:t> </a:t>
            </a:r>
          </a:p>
          <a:p>
            <a:r>
              <a:rPr lang="en-US" dirty="0" smtClean="0">
                <a:hlinkClick r:id="rId8"/>
              </a:rPr>
              <a:t>https://</a:t>
            </a:r>
            <a:r>
              <a:rPr lang="en-US" dirty="0" smtClean="0">
                <a:hlinkClick r:id="rId8"/>
              </a:rPr>
              <a:t>musiconline.co/en/blog/the-romantic-period-in-music</a:t>
            </a:r>
            <a:r>
              <a:rPr lang="en-US" dirty="0" smtClean="0"/>
              <a:t> </a:t>
            </a:r>
            <a:r>
              <a:rPr lang="en-US" dirty="0"/>
              <a:t/>
            </a:r>
            <a:br>
              <a:rPr lang="en-US" dirty="0"/>
            </a:br>
            <a:r>
              <a:rPr lang="el-GR" dirty="0"/>
              <a:t/>
            </a:r>
            <a:br>
              <a:rPr lang="el-GR" dirty="0"/>
            </a:br>
            <a:r>
              <a:rPr lang="en-US" dirty="0"/>
              <a:t> </a:t>
            </a:r>
            <a:endParaRPr lang="el-GR" dirty="0"/>
          </a:p>
        </p:txBody>
      </p:sp>
    </p:spTree>
    <p:extLst>
      <p:ext uri="{BB962C8B-B14F-4D97-AF65-F5344CB8AC3E}">
        <p14:creationId xmlns:p14="http://schemas.microsoft.com/office/powerpoint/2010/main" xmlns="" val="1834112534"/>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Δημοτικός">
  <a:themeElements>
    <a:clrScheme name="Δημοτικός">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Δημοτικός">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Δημοτικός">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271</TotalTime>
  <Words>562</Words>
  <Application>Microsoft Office PowerPoint</Application>
  <PresentationFormat>Προσαρμογή</PresentationFormat>
  <Paragraphs>39</Paragraphs>
  <Slides>13</Slides>
  <Notes>0</Notes>
  <HiddenSlides>0</HiddenSlides>
  <MMClips>0</MMClips>
  <ScaleCrop>false</ScaleCrop>
  <HeadingPairs>
    <vt:vector size="4" baseType="variant">
      <vt:variant>
        <vt:lpstr>Θέμα</vt:lpstr>
      </vt:variant>
      <vt:variant>
        <vt:i4>1</vt:i4>
      </vt:variant>
      <vt:variant>
        <vt:lpstr>Τίτλοι διαφανειών</vt:lpstr>
      </vt:variant>
      <vt:variant>
        <vt:i4>13</vt:i4>
      </vt:variant>
    </vt:vector>
  </HeadingPairs>
  <TitlesOfParts>
    <vt:vector size="14" baseType="lpstr">
      <vt:lpstr>Δημοτικός</vt:lpstr>
      <vt:lpstr>Classical Music eTwinning project LISTEN TO THE RHYTHM</vt:lpstr>
      <vt:lpstr>Classical Music</vt:lpstr>
      <vt:lpstr>Introduction to the history of classical music</vt:lpstr>
      <vt:lpstr>Canto Gregoriano - Gregorian Member</vt:lpstr>
      <vt:lpstr>Secular music</vt:lpstr>
      <vt:lpstr>ARS ANTIQUA- Old Art</vt:lpstr>
      <vt:lpstr>Discantus</vt:lpstr>
      <vt:lpstr>ARS NOVA – New Art </vt:lpstr>
      <vt:lpstr>Renaissance </vt:lpstr>
      <vt:lpstr>Baroque music</vt:lpstr>
      <vt:lpstr>Classical era of music</vt:lpstr>
      <vt:lpstr>Romantic music</vt:lpstr>
      <vt:lpstr>ΠΗΓΕΣ</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Κλασσική μουσική</dc:title>
  <dc:creator>Kyriakos Megaklis</dc:creator>
  <cp:lastModifiedBy>Anastasia</cp:lastModifiedBy>
  <cp:revision>8</cp:revision>
  <dcterms:created xsi:type="dcterms:W3CDTF">2023-12-30T10:51:55Z</dcterms:created>
  <dcterms:modified xsi:type="dcterms:W3CDTF">2024-01-15T19:02:40Z</dcterms:modified>
</cp:coreProperties>
</file>